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4.xml" ContentType="application/vnd.openxmlformats-officedocument.presentationml.notesSlide+xml"/>
  <Override PartName="/ppt/charts/chart15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1134" r:id="rId2"/>
    <p:sldId id="1097" r:id="rId3"/>
    <p:sldId id="1132" r:id="rId4"/>
    <p:sldId id="257" r:id="rId5"/>
    <p:sldId id="260" r:id="rId6"/>
    <p:sldId id="262" r:id="rId7"/>
    <p:sldId id="268" r:id="rId8"/>
    <p:sldId id="261" r:id="rId9"/>
    <p:sldId id="269" r:id="rId10"/>
    <p:sldId id="266" r:id="rId11"/>
    <p:sldId id="265" r:id="rId12"/>
    <p:sldId id="271" r:id="rId13"/>
    <p:sldId id="272" r:id="rId14"/>
    <p:sldId id="273" r:id="rId15"/>
    <p:sldId id="1137" r:id="rId16"/>
    <p:sldId id="1146" r:id="rId17"/>
    <p:sldId id="1154" r:id="rId18"/>
    <p:sldId id="274" r:id="rId19"/>
    <p:sldId id="1155" r:id="rId20"/>
    <p:sldId id="1185" r:id="rId21"/>
    <p:sldId id="1168" r:id="rId22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99FF"/>
    <a:srgbClr val="66CCFF"/>
    <a:srgbClr val="C00000"/>
    <a:srgbClr val="00CCFF"/>
    <a:srgbClr val="7A0000"/>
    <a:srgbClr val="D60000"/>
    <a:srgbClr val="D00000"/>
    <a:srgbClr val="B00000"/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18" autoAdjust="0"/>
    <p:restoredTop sz="93391" autoAdjust="0"/>
  </p:normalViewPr>
  <p:slideViewPr>
    <p:cSldViewPr snapToGrid="0">
      <p:cViewPr varScale="1">
        <p:scale>
          <a:sx n="107" d="100"/>
          <a:sy n="107" d="100"/>
        </p:scale>
        <p:origin x="10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415340086830678E-2"/>
          <c:y val="5.8558558558558557E-2"/>
          <c:w val="0.95803183791606372"/>
          <c:h val="0.738738738738738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noFill/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797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1" b="1" i="0" u="none" strike="noStrike" baseline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Apps</c:v>
                </c:pt>
                <c:pt idx="1">
                  <c:v>Satnav/GPS</c:v>
                </c:pt>
                <c:pt idx="2">
                  <c:v>TV</c:v>
                </c:pt>
                <c:pt idx="3">
                  <c:v>AA/RAC</c:v>
                </c:pt>
                <c:pt idx="4">
                  <c:v>Smartspeaker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21-4BE1-B4B8-9E9C6F8A709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C00000"/>
            </a:solidFill>
            <a:ln w="31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Apps</c:v>
                </c:pt>
                <c:pt idx="1">
                  <c:v>Satnav/GPS</c:v>
                </c:pt>
                <c:pt idx="2">
                  <c:v>TV</c:v>
                </c:pt>
                <c:pt idx="3">
                  <c:v>AA/RAC</c:v>
                </c:pt>
                <c:pt idx="4">
                  <c:v>Smartspeaker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8F-4FD3-B8C7-CAB2C387D9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96936208"/>
        <c:axId val="1"/>
      </c:barChart>
      <c:catAx>
        <c:axId val="196936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3987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9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96936208"/>
        <c:crosses val="autoZero"/>
        <c:crossBetween val="between"/>
        <c:majorUnit val="25"/>
      </c:valAx>
      <c:spPr>
        <a:noFill/>
        <a:ln w="2797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5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862518089725037E-2"/>
          <c:y val="9.3984962406015032E-2"/>
          <c:w val="0.95658461207707401"/>
          <c:h val="0.70300751879699253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C00000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99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Radio</c:v>
                </c:pt>
                <c:pt idx="1">
                  <c:v>Roadside info boards/screens</c:v>
                </c:pt>
                <c:pt idx="2">
                  <c:v>Traffic/map app</c:v>
                </c:pt>
                <c:pt idx="3">
                  <c:v>Traffic web site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84</c:v>
                </c:pt>
                <c:pt idx="1">
                  <c:v>69</c:v>
                </c:pt>
                <c:pt idx="2">
                  <c:v>56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4C-459E-AC00-0776F37BD8B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4"/>
            </a:solidFill>
            <a:ln w="31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Sheet1!$B$1:$E$1</c:f>
              <c:strCache>
                <c:ptCount val="4"/>
                <c:pt idx="0">
                  <c:v>Radio</c:v>
                </c:pt>
                <c:pt idx="1">
                  <c:v>Roadside info boards/screens</c:v>
                </c:pt>
                <c:pt idx="2">
                  <c:v>Traffic/map app</c:v>
                </c:pt>
                <c:pt idx="3">
                  <c:v>Traffic web site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82</c:v>
                </c:pt>
                <c:pt idx="1">
                  <c:v>18</c:v>
                </c:pt>
                <c:pt idx="2">
                  <c:v>25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4C-459E-AC00-0776F37BD8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66796176"/>
        <c:axId val="1"/>
      </c:barChart>
      <c:catAx>
        <c:axId val="26679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999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92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66796176"/>
        <c:crosses val="autoZero"/>
        <c:crossBetween val="between"/>
        <c:majorUnit val="25"/>
      </c:valAx>
      <c:spPr>
        <a:noFill/>
        <a:ln w="259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7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862518089725037E-2"/>
          <c:y val="9.3984962406015032E-2"/>
          <c:w val="0.95658461207707401"/>
          <c:h val="0.70300751879699253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Sheet1!$A$2</c:f>
              <c:strCache>
                <c:ptCount val="1"/>
              </c:strCache>
            </c:strRef>
          </c:tx>
          <c:spPr>
            <a:noFill/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99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…a favourite song or tune comes on</c:v>
                </c:pt>
                <c:pt idx="1">
                  <c:v>…a traffic &amp; travel bulletin comes on</c:v>
                </c:pt>
                <c:pt idx="2">
                  <c:v>…the news comes on</c:v>
                </c:pt>
                <c:pt idx="3">
                  <c:v>…the showbiz and entertainment news comes on</c:v>
                </c:pt>
                <c:pt idx="4">
                  <c:v>…there's a prize being given away in a competition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91</c:v>
                </c:pt>
                <c:pt idx="1">
                  <c:v>79</c:v>
                </c:pt>
                <c:pt idx="2">
                  <c:v>81</c:v>
                </c:pt>
                <c:pt idx="3">
                  <c:v>44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4C-459E-AC00-0776F37BD8B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C00000"/>
            </a:solidFill>
            <a:ln w="31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…a favourite song or tune comes on</c:v>
                </c:pt>
                <c:pt idx="1">
                  <c:v>…a traffic &amp; travel bulletin comes on</c:v>
                </c:pt>
                <c:pt idx="2">
                  <c:v>…the news comes on</c:v>
                </c:pt>
                <c:pt idx="3">
                  <c:v>…the showbiz and entertainment news comes on</c:v>
                </c:pt>
                <c:pt idx="4">
                  <c:v>…there's a prize being given away in a competition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89</c:v>
                </c:pt>
                <c:pt idx="1">
                  <c:v>75</c:v>
                </c:pt>
                <c:pt idx="2">
                  <c:v>74</c:v>
                </c:pt>
                <c:pt idx="3">
                  <c:v>44</c:v>
                </c:pt>
                <c:pt idx="4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4C-459E-AC00-0776F37BD8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66796176"/>
        <c:axId val="1"/>
      </c:barChart>
      <c:catAx>
        <c:axId val="26679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999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92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66796176"/>
        <c:crosses val="autoZero"/>
        <c:crossBetween val="between"/>
        <c:majorUnit val="25"/>
      </c:valAx>
      <c:spPr>
        <a:noFill/>
        <a:ln w="259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7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862518089725037E-2"/>
          <c:y val="9.3984962406015032E-2"/>
          <c:w val="0.95658461207707401"/>
          <c:h val="0.70300751879699253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Sheet1!$A$2</c:f>
              <c:strCache>
                <c:ptCount val="1"/>
              </c:strCache>
            </c:strRef>
          </c:tx>
          <c:spPr>
            <a:noFill/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99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News bulletins</c:v>
                </c:pt>
                <c:pt idx="1">
                  <c:v>Traffic &amp; travel updates</c:v>
                </c:pt>
                <c:pt idx="2">
                  <c:v>Weather reports</c:v>
                </c:pt>
                <c:pt idx="3">
                  <c:v>Latest sports news and scores</c:v>
                </c:pt>
                <c:pt idx="4">
                  <c:v>Presenters banter</c:v>
                </c:pt>
                <c:pt idx="5">
                  <c:v>Showbiz and entertainment news</c:v>
                </c:pt>
                <c:pt idx="6">
                  <c:v>Phone-in competitions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77</c:v>
                </c:pt>
                <c:pt idx="1">
                  <c:v>73</c:v>
                </c:pt>
                <c:pt idx="2">
                  <c:v>69</c:v>
                </c:pt>
                <c:pt idx="3">
                  <c:v>40</c:v>
                </c:pt>
                <c:pt idx="4">
                  <c:v>36</c:v>
                </c:pt>
                <c:pt idx="5">
                  <c:v>26</c:v>
                </c:pt>
                <c:pt idx="6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4C-459E-AC00-0776F37BD8B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C00000"/>
            </a:solidFill>
            <a:ln w="31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Sheet1!$B$1:$H$1</c:f>
              <c:strCache>
                <c:ptCount val="7"/>
                <c:pt idx="0">
                  <c:v>News bulletins</c:v>
                </c:pt>
                <c:pt idx="1">
                  <c:v>Traffic &amp; travel updates</c:v>
                </c:pt>
                <c:pt idx="2">
                  <c:v>Weather reports</c:v>
                </c:pt>
                <c:pt idx="3">
                  <c:v>Latest sports news and scores</c:v>
                </c:pt>
                <c:pt idx="4">
                  <c:v>Presenters banter</c:v>
                </c:pt>
                <c:pt idx="5">
                  <c:v>Showbiz and entertainment news</c:v>
                </c:pt>
                <c:pt idx="6">
                  <c:v>Phone-in competitions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71</c:v>
                </c:pt>
                <c:pt idx="1">
                  <c:v>70</c:v>
                </c:pt>
                <c:pt idx="2">
                  <c:v>66</c:v>
                </c:pt>
                <c:pt idx="3">
                  <c:v>42</c:v>
                </c:pt>
                <c:pt idx="4">
                  <c:v>43</c:v>
                </c:pt>
                <c:pt idx="5">
                  <c:v>29</c:v>
                </c:pt>
                <c:pt idx="6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4C-459E-AC00-0776F37BD8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66796176"/>
        <c:axId val="1"/>
      </c:barChart>
      <c:catAx>
        <c:axId val="26679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999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92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66796176"/>
        <c:crosses val="autoZero"/>
        <c:crossBetween val="between"/>
        <c:majorUnit val="25"/>
      </c:valAx>
      <c:spPr>
        <a:noFill/>
        <a:ln w="259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7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862518089725037E-2"/>
          <c:y val="9.3984962406015032E-2"/>
          <c:w val="0.95658461207707401"/>
          <c:h val="0.70300751879699253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Sheet1!$A$2</c:f>
              <c:strCache>
                <c:ptCount val="1"/>
              </c:strCache>
            </c:strRef>
          </c:tx>
          <c:spPr>
            <a:noFill/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99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Traffic &amp; travel updates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0-984C-459E-AC00-0776F37BD8B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noFill/>
            <a:ln w="31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Traffic &amp; travel updates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4C-459E-AC00-0776F37BD8B1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Traffic &amp; travel updates</c:v>
                </c:pt>
              </c:strCache>
            </c:strRef>
          </c:cat>
          <c:val>
            <c:numRef>
              <c:f>Sheet1!$B$4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C5-4748-AF8A-262F3E73A686}"/>
            </c:ext>
          </c:extLst>
        </c:ser>
        <c:ser>
          <c:idx val="2"/>
          <c:order val="3"/>
          <c:tx>
            <c:strRef>
              <c:f>Sheet1!$A$5</c:f>
              <c:strCache>
                <c:ptCount val="1"/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85C5-4748-AF8A-262F3E73A6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Traffic &amp; travel updates</c:v>
                </c:pt>
              </c:strCache>
            </c:strRef>
          </c:cat>
          <c:val>
            <c:numRef>
              <c:f>Sheet1!$B$5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85C5-4748-AF8A-262F3E73A686}"/>
            </c:ext>
          </c:extLst>
        </c:ser>
        <c:ser>
          <c:idx val="3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Traffic &amp; travel updates</c:v>
                </c:pt>
              </c:strCache>
            </c:strRef>
          </c:cat>
          <c:val>
            <c:numRef>
              <c:f>Sheet1!$B$6</c:f>
              <c:numCache>
                <c:formatCode>General</c:formatCode>
                <c:ptCount val="1"/>
                <c:pt idx="0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C5-4748-AF8A-262F3E73A686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Traffic &amp; travel updates</c:v>
                </c:pt>
              </c:strCache>
            </c:strRef>
          </c:cat>
          <c:val>
            <c:numRef>
              <c:f>Sheet1!$B$7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85C5-4748-AF8A-262F3E73A6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266796176"/>
        <c:axId val="1"/>
      </c:barChart>
      <c:catAx>
        <c:axId val="26679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999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92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66796176"/>
        <c:crosses val="autoZero"/>
        <c:crossBetween val="between"/>
        <c:majorUnit val="25"/>
      </c:valAx>
      <c:spPr>
        <a:noFill/>
        <a:ln w="259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7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862518089725037E-2"/>
          <c:y val="0"/>
          <c:w val="0.95658461207707401"/>
          <c:h val="0.86204544338402611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Sheet1!$A$2</c:f>
              <c:strCache>
                <c:ptCount val="1"/>
              </c:strCache>
            </c:strRef>
          </c:tx>
          <c:spPr>
            <a:noFill/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99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Very likely</c:v>
                </c:pt>
                <c:pt idx="1">
                  <c:v>Quite likely</c:v>
                </c:pt>
                <c:pt idx="2">
                  <c:v>Neither/nor</c:v>
                </c:pt>
                <c:pt idx="3">
                  <c:v>Quite unlikely</c:v>
                </c:pt>
                <c:pt idx="4">
                  <c:v>Very unlikely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16</c:v>
                </c:pt>
                <c:pt idx="1">
                  <c:v>32</c:v>
                </c:pt>
                <c:pt idx="2">
                  <c:v>29</c:v>
                </c:pt>
                <c:pt idx="3">
                  <c:v>12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67-4CB7-BD9B-932FF10CC9B7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C00000"/>
            </a:solidFill>
            <a:ln w="31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Very likely</c:v>
                </c:pt>
                <c:pt idx="1">
                  <c:v>Quite likely</c:v>
                </c:pt>
                <c:pt idx="2">
                  <c:v>Neither/nor</c:v>
                </c:pt>
                <c:pt idx="3">
                  <c:v>Quite unlikely</c:v>
                </c:pt>
                <c:pt idx="4">
                  <c:v>Very unlikely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16</c:v>
                </c:pt>
                <c:pt idx="1">
                  <c:v>27</c:v>
                </c:pt>
                <c:pt idx="2">
                  <c:v>29</c:v>
                </c:pt>
                <c:pt idx="3">
                  <c:v>13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67-4CB7-BD9B-932FF10CC9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66796176"/>
        <c:axId val="1"/>
      </c:barChart>
      <c:catAx>
        <c:axId val="26679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999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92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66796176"/>
        <c:crosses val="autoZero"/>
        <c:crossBetween val="between"/>
        <c:majorUnit val="25"/>
      </c:valAx>
      <c:spPr>
        <a:noFill/>
        <a:ln w="259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7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862518089725037E-2"/>
          <c:y val="0"/>
          <c:w val="0.95658461207707401"/>
          <c:h val="0.85188717975218475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B00000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99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Useful</c:v>
                </c:pt>
                <c:pt idx="1">
                  <c:v>Reliable</c:v>
                </c:pt>
                <c:pt idx="2">
                  <c:v>Trustworthy</c:v>
                </c:pt>
                <c:pt idx="3">
                  <c:v>Accurate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60</c:v>
                </c:pt>
                <c:pt idx="1">
                  <c:v>58</c:v>
                </c:pt>
                <c:pt idx="2">
                  <c:v>58</c:v>
                </c:pt>
                <c:pt idx="3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90-40DE-8E5D-CA6470E58844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D9555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Sheet1!$B$1:$E$1</c:f>
              <c:strCache>
                <c:ptCount val="4"/>
                <c:pt idx="0">
                  <c:v>Useful</c:v>
                </c:pt>
                <c:pt idx="1">
                  <c:v>Reliable</c:v>
                </c:pt>
                <c:pt idx="2">
                  <c:v>Trustworthy</c:v>
                </c:pt>
                <c:pt idx="3">
                  <c:v>Accurate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51</c:v>
                </c:pt>
                <c:pt idx="1">
                  <c:v>48</c:v>
                </c:pt>
                <c:pt idx="2">
                  <c:v>47</c:v>
                </c:pt>
                <c:pt idx="3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90-40DE-8E5D-CA6470E58844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99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Sheet1!$B$1:$E$1</c:f>
              <c:strCache>
                <c:ptCount val="4"/>
                <c:pt idx="0">
                  <c:v>Useful</c:v>
                </c:pt>
                <c:pt idx="1">
                  <c:v>Reliable</c:v>
                </c:pt>
                <c:pt idx="2">
                  <c:v>Trustworthy</c:v>
                </c:pt>
                <c:pt idx="3">
                  <c:v>Accurate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27</c:v>
                </c:pt>
                <c:pt idx="1">
                  <c:v>21</c:v>
                </c:pt>
                <c:pt idx="2">
                  <c:v>21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90-40DE-8E5D-CA6470E588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66796176"/>
        <c:axId val="1"/>
      </c:barChart>
      <c:catAx>
        <c:axId val="26679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999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66796176"/>
        <c:crosses val="autoZero"/>
        <c:crossBetween val="between"/>
        <c:majorUnit val="25"/>
      </c:valAx>
      <c:spPr>
        <a:noFill/>
        <a:ln w="259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7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862518089725037E-2"/>
          <c:y val="9.3984962406015032E-2"/>
          <c:w val="0.95658461207707401"/>
          <c:h val="0.70300751879699253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Sheet1!$A$2</c:f>
              <c:strCache>
                <c:ptCount val="1"/>
              </c:strCache>
            </c:strRef>
          </c:tx>
          <c:spPr>
            <a:noFill/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99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Radio</c:v>
                </c:pt>
                <c:pt idx="1">
                  <c:v>Google Maps</c:v>
                </c:pt>
                <c:pt idx="2">
                  <c:v>Other maps</c:v>
                </c:pt>
                <c:pt idx="3">
                  <c:v>Social media</c:v>
                </c:pt>
                <c:pt idx="4">
                  <c:v>Online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54</c:v>
                </c:pt>
                <c:pt idx="1">
                  <c:v>6</c:v>
                </c:pt>
                <c:pt idx="2">
                  <c:v>0</c:v>
                </c:pt>
                <c:pt idx="3">
                  <c:v>3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79-442D-99C3-E7C9F5C4092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C00000"/>
            </a:solidFill>
            <a:ln w="31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Radio</c:v>
                </c:pt>
                <c:pt idx="1">
                  <c:v>Google Maps</c:v>
                </c:pt>
                <c:pt idx="2">
                  <c:v>Other maps</c:v>
                </c:pt>
                <c:pt idx="3">
                  <c:v>Social media</c:v>
                </c:pt>
                <c:pt idx="4">
                  <c:v>Online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49</c:v>
                </c:pt>
                <c:pt idx="1">
                  <c:v>12</c:v>
                </c:pt>
                <c:pt idx="2">
                  <c:v>4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7F-4A56-A387-B5D9EF3706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66796176"/>
        <c:axId val="1"/>
      </c:barChart>
      <c:catAx>
        <c:axId val="26679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999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92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66796176"/>
        <c:crosses val="autoZero"/>
        <c:crossBetween val="between"/>
        <c:majorUnit val="25"/>
      </c:valAx>
      <c:spPr>
        <a:noFill/>
        <a:ln w="259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7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415340086830678E-2"/>
          <c:y val="5.8558558558558557E-2"/>
          <c:w val="0.95803183791606372"/>
          <c:h val="0.738738738738738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noFill/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797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1" b="1" i="0" u="none" strike="noStrike" baseline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Facebook</c:v>
                </c:pt>
                <c:pt idx="1">
                  <c:v>Twitter</c:v>
                </c:pt>
                <c:pt idx="2">
                  <c:v>Tik Tok</c:v>
                </c:pt>
                <c:pt idx="3">
                  <c:v>Highways England</c:v>
                </c:pt>
                <c:pt idx="4">
                  <c:v>Tom Tom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3">
                  <c:v>15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21-4BE1-B4B8-9E9C6F8A709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C00000"/>
            </a:solidFill>
            <a:ln w="31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Facebook</c:v>
                </c:pt>
                <c:pt idx="1">
                  <c:v>Twitter</c:v>
                </c:pt>
                <c:pt idx="2">
                  <c:v>Tik Tok</c:v>
                </c:pt>
                <c:pt idx="3">
                  <c:v>Highways England</c:v>
                </c:pt>
                <c:pt idx="4">
                  <c:v>Tom Tom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24</c:v>
                </c:pt>
                <c:pt idx="1">
                  <c:v>17</c:v>
                </c:pt>
                <c:pt idx="2">
                  <c:v>9</c:v>
                </c:pt>
                <c:pt idx="3">
                  <c:v>22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8F-4FD3-B8C7-CAB2C387D9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96936208"/>
        <c:axId val="1"/>
      </c:barChart>
      <c:catAx>
        <c:axId val="196936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3987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9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96936208"/>
        <c:crosses val="autoZero"/>
        <c:crossBetween val="between"/>
        <c:majorUnit val="25"/>
      </c:valAx>
      <c:spPr>
        <a:noFill/>
        <a:ln w="2797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5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862518089725037E-2"/>
          <c:y val="9.3984962406015032E-2"/>
          <c:w val="0.95658461207707401"/>
          <c:h val="0.70300751879699253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Sheet1!$A$2</c:f>
              <c:strCache>
                <c:ptCount val="1"/>
              </c:strCache>
            </c:strRef>
          </c:tx>
          <c:spPr>
            <a:noFill/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99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Radio</c:v>
                </c:pt>
                <c:pt idx="1">
                  <c:v>Google Maps</c:v>
                </c:pt>
                <c:pt idx="2">
                  <c:v>Apple Maps</c:v>
                </c:pt>
                <c:pt idx="3">
                  <c:v>Waze</c:v>
                </c:pt>
                <c:pt idx="4">
                  <c:v>Other apps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74</c:v>
                </c:pt>
                <c:pt idx="1">
                  <c:v>51</c:v>
                </c:pt>
                <c:pt idx="2">
                  <c:v>18</c:v>
                </c:pt>
                <c:pt idx="3">
                  <c:v>6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79-442D-99C3-E7C9F5C4092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C00000"/>
            </a:solidFill>
            <a:ln w="31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Radio</c:v>
                </c:pt>
                <c:pt idx="1">
                  <c:v>Google Maps</c:v>
                </c:pt>
                <c:pt idx="2">
                  <c:v>Apple Maps</c:v>
                </c:pt>
                <c:pt idx="3">
                  <c:v>Waze</c:v>
                </c:pt>
                <c:pt idx="4">
                  <c:v>Other apps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72</c:v>
                </c:pt>
                <c:pt idx="1">
                  <c:v>62</c:v>
                </c:pt>
                <c:pt idx="2">
                  <c:v>23</c:v>
                </c:pt>
                <c:pt idx="3">
                  <c:v>14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7F-4A56-A387-B5D9EF3706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66796176"/>
        <c:axId val="1"/>
      </c:barChart>
      <c:catAx>
        <c:axId val="26679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999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92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66796176"/>
        <c:crosses val="autoZero"/>
        <c:crossBetween val="between"/>
        <c:majorUnit val="25"/>
      </c:valAx>
      <c:spPr>
        <a:noFill/>
        <a:ln w="259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7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415340086830678E-2"/>
          <c:y val="5.8558558558558557E-2"/>
          <c:w val="0.95803183791606372"/>
          <c:h val="0.738738738738738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noFill/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797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1" b="1" i="0" u="none" strike="noStrike" baseline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Facebook</c:v>
                </c:pt>
                <c:pt idx="1">
                  <c:v>Twitter</c:v>
                </c:pt>
                <c:pt idx="2">
                  <c:v>Tik Tok</c:v>
                </c:pt>
                <c:pt idx="3">
                  <c:v>Highways England</c:v>
                </c:pt>
                <c:pt idx="4">
                  <c:v>Tom Tom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3">
                  <c:v>2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21-4BE1-B4B8-9E9C6F8A709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C00000"/>
            </a:solidFill>
            <a:ln w="31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Facebook</c:v>
                </c:pt>
                <c:pt idx="1">
                  <c:v>Twitter</c:v>
                </c:pt>
                <c:pt idx="2">
                  <c:v>Tik Tok</c:v>
                </c:pt>
                <c:pt idx="3">
                  <c:v>Highways England</c:v>
                </c:pt>
                <c:pt idx="4">
                  <c:v>Tom Tom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12</c:v>
                </c:pt>
                <c:pt idx="1">
                  <c:v>8</c:v>
                </c:pt>
                <c:pt idx="2">
                  <c:v>4</c:v>
                </c:pt>
                <c:pt idx="3">
                  <c:v>8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8F-4FD3-B8C7-CAB2C387D9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96936208"/>
        <c:axId val="1"/>
      </c:barChart>
      <c:catAx>
        <c:axId val="196936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3987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9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96936208"/>
        <c:crosses val="autoZero"/>
        <c:crossBetween val="between"/>
        <c:majorUnit val="25"/>
      </c:valAx>
      <c:spPr>
        <a:noFill/>
        <a:ln w="2797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5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862518089725037E-2"/>
          <c:y val="9.3984962406015032E-2"/>
          <c:w val="0.95658461207707401"/>
          <c:h val="0.70300751879699253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Sheet1!$A$2</c:f>
              <c:strCache>
                <c:ptCount val="1"/>
              </c:strCache>
            </c:strRef>
          </c:tx>
          <c:spPr>
            <a:noFill/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99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Radio</c:v>
                </c:pt>
                <c:pt idx="1">
                  <c:v>Google Maps</c:v>
                </c:pt>
                <c:pt idx="2">
                  <c:v>Apple Maps</c:v>
                </c:pt>
                <c:pt idx="3">
                  <c:v>Waze</c:v>
                </c:pt>
                <c:pt idx="4">
                  <c:v>Other apps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53</c:v>
                </c:pt>
                <c:pt idx="1">
                  <c:v>20</c:v>
                </c:pt>
                <c:pt idx="2">
                  <c:v>4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79-442D-99C3-E7C9F5C4092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C00000"/>
            </a:solidFill>
            <a:ln w="31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Radio</c:v>
                </c:pt>
                <c:pt idx="1">
                  <c:v>Google Maps</c:v>
                </c:pt>
                <c:pt idx="2">
                  <c:v>Apple Maps</c:v>
                </c:pt>
                <c:pt idx="3">
                  <c:v>Waze</c:v>
                </c:pt>
                <c:pt idx="4">
                  <c:v>Other apps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55</c:v>
                </c:pt>
                <c:pt idx="1">
                  <c:v>51</c:v>
                </c:pt>
                <c:pt idx="2">
                  <c:v>15</c:v>
                </c:pt>
                <c:pt idx="3">
                  <c:v>9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7F-4A56-A387-B5D9EF3706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66796176"/>
        <c:axId val="1"/>
      </c:barChart>
      <c:catAx>
        <c:axId val="26679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999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92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66796176"/>
        <c:crosses val="autoZero"/>
        <c:crossBetween val="between"/>
        <c:majorUnit val="25"/>
      </c:valAx>
      <c:spPr>
        <a:noFill/>
        <a:ln w="259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7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862518089725037E-2"/>
          <c:y val="9.3984962406015032E-2"/>
          <c:w val="0.95658461207707401"/>
          <c:h val="0.70300751879699253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Sheet1!$A$2</c:f>
              <c:strCache>
                <c:ptCount val="1"/>
              </c:strCache>
            </c:strRef>
          </c:tx>
          <c:spPr>
            <a:noFill/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99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Radio</c:v>
                </c:pt>
                <c:pt idx="1">
                  <c:v>Traffic/map app</c:v>
                </c:pt>
                <c:pt idx="2">
                  <c:v>TV</c:v>
                </c:pt>
                <c:pt idx="3">
                  <c:v>Traffic web site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79</c:v>
                </c:pt>
                <c:pt idx="1">
                  <c:v>46</c:v>
                </c:pt>
                <c:pt idx="2">
                  <c:v>58</c:v>
                </c:pt>
                <c:pt idx="3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4C-459E-AC00-0776F37BD8B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C00000"/>
            </a:solidFill>
            <a:ln w="31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Sheet1!$B$1:$E$1</c:f>
              <c:strCache>
                <c:ptCount val="4"/>
                <c:pt idx="0">
                  <c:v>Radio</c:v>
                </c:pt>
                <c:pt idx="1">
                  <c:v>Traffic/map app</c:v>
                </c:pt>
                <c:pt idx="2">
                  <c:v>TV</c:v>
                </c:pt>
                <c:pt idx="3">
                  <c:v>Traffic web site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70</c:v>
                </c:pt>
                <c:pt idx="1">
                  <c:v>59</c:v>
                </c:pt>
                <c:pt idx="2">
                  <c:v>49</c:v>
                </c:pt>
                <c:pt idx="3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4C-459E-AC00-0776F37BD8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66796176"/>
        <c:axId val="1"/>
      </c:barChart>
      <c:catAx>
        <c:axId val="26679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999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92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66796176"/>
        <c:crosses val="autoZero"/>
        <c:crossBetween val="between"/>
        <c:majorUnit val="25"/>
      </c:valAx>
      <c:spPr>
        <a:noFill/>
        <a:ln w="259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7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862518089725037E-2"/>
          <c:y val="9.3984962406015032E-2"/>
          <c:w val="0.95658461207707401"/>
          <c:h val="0.70300751879699253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C00000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99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Radio</c:v>
                </c:pt>
                <c:pt idx="1">
                  <c:v>Traffic/map app</c:v>
                </c:pt>
                <c:pt idx="2">
                  <c:v>TV</c:v>
                </c:pt>
                <c:pt idx="3">
                  <c:v>Traffic web site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70</c:v>
                </c:pt>
                <c:pt idx="1">
                  <c:v>59</c:v>
                </c:pt>
                <c:pt idx="2">
                  <c:v>49</c:v>
                </c:pt>
                <c:pt idx="3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4C-459E-AC00-0776F37BD8B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4"/>
            </a:solidFill>
            <a:ln w="31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Sheet1!$B$1:$E$1</c:f>
              <c:strCache>
                <c:ptCount val="4"/>
                <c:pt idx="0">
                  <c:v>Radio</c:v>
                </c:pt>
                <c:pt idx="1">
                  <c:v>Traffic/map app</c:v>
                </c:pt>
                <c:pt idx="2">
                  <c:v>TV</c:v>
                </c:pt>
                <c:pt idx="3">
                  <c:v>Traffic web site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76</c:v>
                </c:pt>
                <c:pt idx="1">
                  <c:v>40</c:v>
                </c:pt>
                <c:pt idx="2">
                  <c:v>15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4C-459E-AC00-0776F37BD8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66796176"/>
        <c:axId val="1"/>
      </c:barChart>
      <c:catAx>
        <c:axId val="26679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999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92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66796176"/>
        <c:crosses val="autoZero"/>
        <c:crossBetween val="between"/>
        <c:majorUnit val="25"/>
      </c:valAx>
      <c:spPr>
        <a:noFill/>
        <a:ln w="259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7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862518089725037E-2"/>
          <c:y val="9.3984962406015032E-2"/>
          <c:w val="0.95658461207707401"/>
          <c:h val="0.70300751879699253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Sheet1!$A$2</c:f>
              <c:strCache>
                <c:ptCount val="1"/>
              </c:strCache>
            </c:strRef>
          </c:tx>
          <c:spPr>
            <a:noFill/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99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u="none" strike="noStrike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Radio</c:v>
                </c:pt>
                <c:pt idx="1">
                  <c:v>Roadside info boards/screens</c:v>
                </c:pt>
                <c:pt idx="2">
                  <c:v>Traffic/map app</c:v>
                </c:pt>
                <c:pt idx="3">
                  <c:v>Traffic web site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91</c:v>
                </c:pt>
                <c:pt idx="1">
                  <c:v>71</c:v>
                </c:pt>
                <c:pt idx="2">
                  <c:v>44</c:v>
                </c:pt>
                <c:pt idx="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4C-459E-AC00-0776F37BD8B1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C00000"/>
            </a:solidFill>
            <a:ln w="31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Sheet1!$B$1:$E$1</c:f>
              <c:strCache>
                <c:ptCount val="4"/>
                <c:pt idx="0">
                  <c:v>Radio</c:v>
                </c:pt>
                <c:pt idx="1">
                  <c:v>Roadside info boards/screens</c:v>
                </c:pt>
                <c:pt idx="2">
                  <c:v>Traffic/map app</c:v>
                </c:pt>
                <c:pt idx="3">
                  <c:v>Traffic web site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84</c:v>
                </c:pt>
                <c:pt idx="1">
                  <c:v>69</c:v>
                </c:pt>
                <c:pt idx="2">
                  <c:v>56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4C-459E-AC00-0776F37BD8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66796176"/>
        <c:axId val="1"/>
      </c:barChart>
      <c:catAx>
        <c:axId val="26679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999">
            <a:solidFill>
              <a:srgbClr val="C0C0C0"/>
            </a:solidFill>
            <a:prstDash val="solid"/>
          </a:ln>
        </c:spPr>
        <c:txPr>
          <a:bodyPr rot="0" vert="horz"/>
          <a:lstStyle/>
          <a:p>
            <a:pPr>
              <a:defRPr sz="92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66796176"/>
        <c:crosses val="autoZero"/>
        <c:crossBetween val="between"/>
        <c:majorUnit val="25"/>
      </c:valAx>
      <c:spPr>
        <a:noFill/>
        <a:ln w="259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7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AE301-68FB-4DBF-ACB6-6F6F847F8715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C73A2-4C1F-45DD-8261-FC518FB6AD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646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A5324C84-4682-8F54-6872-58B6EE5378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000">
                <a:solidFill>
                  <a:schemeClr val="tx2"/>
                </a:solidFill>
                <a:latin typeface="Helvetica-Narrow"/>
                <a:cs typeface="Arial" panose="020B0604020202020204" pitchFamily="34" charset="0"/>
              </a:defRPr>
            </a:lvl1pPr>
            <a:lvl2pPr marL="742950" indent="-285750" defTabSz="911225">
              <a:defRPr sz="2000">
                <a:solidFill>
                  <a:schemeClr val="tx2"/>
                </a:solidFill>
                <a:latin typeface="Helvetica-Narrow"/>
                <a:cs typeface="Arial" panose="020B0604020202020204" pitchFamily="34" charset="0"/>
              </a:defRPr>
            </a:lvl2pPr>
            <a:lvl3pPr marL="1143000" indent="-228600" defTabSz="911225">
              <a:defRPr sz="2000">
                <a:solidFill>
                  <a:schemeClr val="tx2"/>
                </a:solidFill>
                <a:latin typeface="Helvetica-Narrow"/>
                <a:cs typeface="Arial" panose="020B0604020202020204" pitchFamily="34" charset="0"/>
              </a:defRPr>
            </a:lvl3pPr>
            <a:lvl4pPr marL="1600200" indent="-228600" defTabSz="911225">
              <a:defRPr sz="2000">
                <a:solidFill>
                  <a:schemeClr val="tx2"/>
                </a:solidFill>
                <a:latin typeface="Helvetica-Narrow"/>
                <a:cs typeface="Arial" panose="020B0604020202020204" pitchFamily="34" charset="0"/>
              </a:defRPr>
            </a:lvl4pPr>
            <a:lvl5pPr marL="2057400" indent="-228600" defTabSz="911225">
              <a:defRPr sz="2000">
                <a:solidFill>
                  <a:schemeClr val="tx2"/>
                </a:solidFill>
                <a:latin typeface="Helvetica-Narrow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anose="020B0604020202020204" pitchFamily="34" charset="0"/>
              </a:defRPr>
            </a:lvl9pPr>
          </a:lstStyle>
          <a:p>
            <a:fld id="{B55A0EA6-BE17-4D84-9041-B93A6A3F3689}" type="slidenum">
              <a:rPr lang="en-GB" altLang="en-US" sz="1000">
                <a:solidFill>
                  <a:schemeClr val="tx1"/>
                </a:solidFill>
              </a:rPr>
              <a:pPr/>
              <a:t>2</a:t>
            </a:fld>
            <a:endParaRPr lang="en-GB" altLang="en-US" sz="1000">
              <a:solidFill>
                <a:schemeClr val="tx1"/>
              </a:solidFill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04A958C-3E2E-5B60-5E44-C0AF8E51AA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CDC82B5E-4EC2-7A30-ED07-4D03DE0F84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0643E304-C7CB-E431-0AA1-ED6D8D6E20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3BD0101-8139-4EFC-A679-4EEA1247FFA9}" type="slidenum">
              <a:rPr lang="en-GB" altLang="en-US" sz="1000">
                <a:latin typeface="Helvetica-Narrow"/>
              </a:rPr>
              <a:pPr>
                <a:spcBef>
                  <a:spcPct val="0"/>
                </a:spcBef>
              </a:pPr>
              <a:t>3</a:t>
            </a:fld>
            <a:endParaRPr lang="en-GB" altLang="en-US" sz="1000">
              <a:latin typeface="Helvetica-Narrow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CD74A2B1-FD5E-7A43-2BCC-6110677A28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48B488D4-A268-95F7-0925-558878FBE8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C73A2-4C1F-45DD-8261-FC518FB6AD8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00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C73A2-4C1F-45DD-8261-FC518FB6AD8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559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A5324C84-4682-8F54-6872-58B6EE5378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000">
                <a:solidFill>
                  <a:schemeClr val="tx2"/>
                </a:solidFill>
                <a:latin typeface="Helvetica-Narrow"/>
                <a:cs typeface="Arial" panose="020B0604020202020204" pitchFamily="34" charset="0"/>
              </a:defRPr>
            </a:lvl1pPr>
            <a:lvl2pPr marL="742950" indent="-285750" defTabSz="911225">
              <a:defRPr sz="2000">
                <a:solidFill>
                  <a:schemeClr val="tx2"/>
                </a:solidFill>
                <a:latin typeface="Helvetica-Narrow"/>
                <a:cs typeface="Arial" panose="020B0604020202020204" pitchFamily="34" charset="0"/>
              </a:defRPr>
            </a:lvl2pPr>
            <a:lvl3pPr marL="1143000" indent="-228600" defTabSz="911225">
              <a:defRPr sz="2000">
                <a:solidFill>
                  <a:schemeClr val="tx2"/>
                </a:solidFill>
                <a:latin typeface="Helvetica-Narrow"/>
                <a:cs typeface="Arial" panose="020B0604020202020204" pitchFamily="34" charset="0"/>
              </a:defRPr>
            </a:lvl3pPr>
            <a:lvl4pPr marL="1600200" indent="-228600" defTabSz="911225">
              <a:defRPr sz="2000">
                <a:solidFill>
                  <a:schemeClr val="tx2"/>
                </a:solidFill>
                <a:latin typeface="Helvetica-Narrow"/>
                <a:cs typeface="Arial" panose="020B0604020202020204" pitchFamily="34" charset="0"/>
              </a:defRPr>
            </a:lvl4pPr>
            <a:lvl5pPr marL="2057400" indent="-228600" defTabSz="911225">
              <a:defRPr sz="2000">
                <a:solidFill>
                  <a:schemeClr val="tx2"/>
                </a:solidFill>
                <a:latin typeface="Helvetica-Narrow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anose="020B0604020202020204" pitchFamily="34" charset="0"/>
              </a:defRPr>
            </a:lvl9pPr>
          </a:lstStyle>
          <a:p>
            <a:fld id="{B55A0EA6-BE17-4D84-9041-B93A6A3F3689}" type="slidenum">
              <a:rPr lang="en-GB" altLang="en-US" sz="1000">
                <a:solidFill>
                  <a:schemeClr val="tx1"/>
                </a:solidFill>
              </a:rPr>
              <a:pPr/>
              <a:t>20</a:t>
            </a:fld>
            <a:endParaRPr lang="en-GB" altLang="en-US" sz="1000">
              <a:solidFill>
                <a:schemeClr val="tx1"/>
              </a:solidFill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04A958C-3E2E-5B60-5E44-C0AF8E51AA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CDC82B5E-4EC2-7A30-ED07-4D03DE0F84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526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38265-D265-3820-961D-1710A9F6D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79A6A4-E5E0-9133-7105-EFA0CB852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80FF1-DD5A-8EE2-D452-3FB8203E2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4837-EF82-4C7F-B880-07B61CE9779B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6A25A-9064-024C-9071-81DD1FAD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056CC-868D-7B3D-9A72-1A63DFAE4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7E04-FE8D-4644-B6C0-9686976AE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36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EF2D7-0991-B526-7463-0F20CA022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0033BA-BC39-354E-8FD4-41AEEEA64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9761A-DD9C-1962-A8D0-3C77B05E1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4837-EF82-4C7F-B880-07B61CE9779B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B53DA-F953-EA1E-3A6A-548C946E7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0FE9C-C254-47C5-17B4-99FEBA00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7E04-FE8D-4644-B6C0-9686976AE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275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46AEF5-D3EA-E46D-1EF8-0AACB4DA1D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F5165F-E0EF-1120-E9AC-C66659352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69198-970B-2B88-1B6C-4805D867D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4837-EF82-4C7F-B880-07B61CE9779B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C19FD-22B2-F8EC-8813-6F20AD050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88056-21D7-BBF7-C612-C1D175B2A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7E04-FE8D-4644-B6C0-9686976AE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296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1F32-C741-6D1C-EE3D-E65622EBE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FECFF-0B87-0BC4-C053-976FEE403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EE365-3616-EFF5-2E6D-5B2FD2F0C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4837-EF82-4C7F-B880-07B61CE9779B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40458-0B31-192C-0BF1-571DF8949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B558F-77C1-B218-047E-B369B4C99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7E04-FE8D-4644-B6C0-9686976AE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54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23529-0028-D038-A094-AC8DFF6D2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CAE00-1DBF-CCA8-5640-66425885E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F6132-9BCD-5C74-6C36-CAD390488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4837-EF82-4C7F-B880-07B61CE9779B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58B73-76D7-D083-45B2-59E1B33C1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D8D3A-4F12-0D61-148C-1D44A3D35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7E04-FE8D-4644-B6C0-9686976AE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32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A7622-C070-2641-CEF2-13E18C2D5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77874-FB13-FD5C-1076-D272D91813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3DE8B-AF72-6322-AFDD-7FFD0A297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65B46-315D-97CF-3886-5E8D16EBC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4837-EF82-4C7F-B880-07B61CE9779B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86910-6874-8E81-D0C6-F7D771320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0E803-6D51-1390-CCD2-6E7405958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7E04-FE8D-4644-B6C0-9686976AE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60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07649-EC38-0B69-6C2A-62BF3A44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6449F-791E-288E-B877-D64AF73E8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29E339-246A-3B32-DCD6-AA6D9A74A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A53303-94DA-EE2A-ACCD-91F00E5BF3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52132E-9C10-F4FC-17A1-33C95E84D0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94F6AB-3FC7-3A80-C07C-14578709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4837-EF82-4C7F-B880-07B61CE9779B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E0321E-4167-800F-FDA9-79DFB4E03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9EB7F9-6C90-8DF5-3721-A2A0DB0E1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7E04-FE8D-4644-B6C0-9686976AE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702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5B0ED-705E-E419-0876-9BA256005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E90144-293E-09BD-6A80-3B711B1F8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4837-EF82-4C7F-B880-07B61CE9779B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3DB903-7132-7A69-430A-E5B566041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1D5D14-511A-4FBA-6C26-5EDC508D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7E04-FE8D-4644-B6C0-9686976AE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17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3600E1-C451-BABA-DA13-2B99E6437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4837-EF82-4C7F-B880-07B61CE9779B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AB1E6E-947E-D59A-95E1-A25030ECD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D796D-0ED1-C53C-29D6-89CC5B844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7E04-FE8D-4644-B6C0-9686976AE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3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6CAE4-20AA-D4BE-DA1B-F7E227CDC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78BAA-236F-AC8D-788B-4CE2AB7F5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701DF7-A4ED-C387-D9ED-26369AA05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B6B84-440E-8BE5-97E0-77AC849F4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4837-EF82-4C7F-B880-07B61CE9779B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21322D-01D1-8562-069C-93F3D6AAE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03C180-3868-6D2E-9F95-0A238271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7E04-FE8D-4644-B6C0-9686976AE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91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62536-697D-F3FF-1D8F-3F5976398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51C4CD-B038-54ED-F946-D851F8278D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4F5995-AA74-1C58-47E3-10C77277C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E4956-D0CE-F184-82F8-E73D8CBE8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4837-EF82-4C7F-B880-07B61CE9779B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50C871-3E6A-7687-2A15-B7FE06EB2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1423F7-B929-A3FA-904F-8AB97A64C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7E04-FE8D-4644-B6C0-9686976AE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60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01D771-8289-E962-B013-CE1BE81A0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6936E-FEA5-41C6-6135-32595E880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FB9CA-0C89-201D-AC44-DA798A036B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74837-EF82-4C7F-B880-07B61CE9779B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3AE19-2710-1FE1-CC0A-FAA5A80E79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2DCD3-55C8-4C21-4958-65543298E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67E04-FE8D-4644-B6C0-9686976AE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04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5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5.xml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4C46551-493C-A98A-7CF0-73BFCDAA1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C20744-8272-E91E-E11B-22802EC247B3}"/>
              </a:ext>
            </a:extLst>
          </p:cNvPr>
          <p:cNvSpPr txBox="1"/>
          <p:nvPr/>
        </p:nvSpPr>
        <p:spPr>
          <a:xfrm>
            <a:off x="0" y="4032178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TRAFFIC &amp; TRAVEL RESEARCH 2023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0890ED-B74A-3E8A-0CCC-3D859D97FC63}"/>
              </a:ext>
            </a:extLst>
          </p:cNvPr>
          <p:cNvGrpSpPr/>
          <p:nvPr/>
        </p:nvGrpSpPr>
        <p:grpSpPr>
          <a:xfrm>
            <a:off x="4263243" y="190005"/>
            <a:ext cx="3716976" cy="3562601"/>
            <a:chOff x="4801518" y="936434"/>
            <a:chExt cx="2588964" cy="266608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F874134-AFAC-1F6D-C2C8-70343F2DC884}"/>
                </a:ext>
              </a:extLst>
            </p:cNvPr>
            <p:cNvSpPr/>
            <p:nvPr/>
          </p:nvSpPr>
          <p:spPr>
            <a:xfrm>
              <a:off x="5528281" y="1054003"/>
              <a:ext cx="1102863" cy="12285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CE17BBC-33C9-4820-ABC0-A3E2E260A88A}"/>
                </a:ext>
              </a:extLst>
            </p:cNvPr>
            <p:cNvPicPr/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93" t="12827" r="15837" b="42131"/>
            <a:stretch/>
          </p:blipFill>
          <p:spPr bwMode="auto">
            <a:xfrm>
              <a:off x="4801518" y="936434"/>
              <a:ext cx="2588964" cy="2666082"/>
            </a:xfrm>
            <a:prstGeom prst="rect">
              <a:avLst/>
            </a:prstGeom>
            <a:noFill/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DC21DC2-2E6A-6FC9-6F94-777B7B4F1FF4}"/>
                </a:ext>
              </a:extLst>
            </p:cNvPr>
            <p:cNvPicPr/>
            <p:nvPr/>
          </p:nvPicPr>
          <p:blipFill rotWithShape="1">
            <a:blip r:embed="rId4" cstate="print">
              <a:clrChange>
                <a:clrFrom>
                  <a:srgbClr val="D9272D"/>
                </a:clrFrom>
                <a:clrTo>
                  <a:srgbClr val="D9272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551" t="90360" r="8305" b="5721"/>
            <a:stretch/>
          </p:blipFill>
          <p:spPr>
            <a:xfrm>
              <a:off x="5242655" y="2453000"/>
              <a:ext cx="1669300" cy="73623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C85629F-A706-1111-4A60-55D60B7E8290}"/>
                </a:ext>
              </a:extLst>
            </p:cNvPr>
            <p:cNvPicPr/>
            <p:nvPr/>
          </p:nvPicPr>
          <p:blipFill rotWithShape="1">
            <a:blip r:embed="rId4" cstate="print">
              <a:clrChange>
                <a:clrFrom>
                  <a:srgbClr val="D9272D"/>
                </a:clrFrom>
                <a:clrTo>
                  <a:srgbClr val="D9272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551" t="94327" r="2920" b="3726"/>
            <a:stretch/>
          </p:blipFill>
          <p:spPr>
            <a:xfrm>
              <a:off x="4869479" y="3189239"/>
              <a:ext cx="2304930" cy="3658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435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>
            <a:extLst>
              <a:ext uri="{FF2B5EF4-FFF2-40B4-BE49-F238E27FC236}">
                <a16:creationId xmlns:a16="http://schemas.microsoft.com/office/drawing/2014/main" id="{73C617C2-F2EE-FA0B-55A7-1C38A4969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20663"/>
            <a:ext cx="8715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Arial" panose="020B0604020202020204" pitchFamily="34" charset="0"/>
              </a:rPr>
              <a:t>TRAFFIC &amp; TRAVEL UPDATES IN THE CAR - 1 </a:t>
            </a:r>
          </a:p>
        </p:txBody>
      </p:sp>
      <p:graphicFrame>
        <p:nvGraphicFramePr>
          <p:cNvPr id="3" name="Object 1">
            <a:extLst>
              <a:ext uri="{FF2B5EF4-FFF2-40B4-BE49-F238E27FC236}">
                <a16:creationId xmlns:a16="http://schemas.microsoft.com/office/drawing/2014/main" id="{CCEDE5F9-A82B-A47A-CE40-A46547F062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9011419"/>
              </p:ext>
            </p:extLst>
          </p:nvPr>
        </p:nvGraphicFramePr>
        <p:xfrm>
          <a:off x="736599" y="1873727"/>
          <a:ext cx="10564267" cy="417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EB716CF6-DE4C-5F38-7821-771CA4388E9D}"/>
              </a:ext>
            </a:extLst>
          </p:cNvPr>
          <p:cNvGrpSpPr/>
          <p:nvPr/>
        </p:nvGrpSpPr>
        <p:grpSpPr>
          <a:xfrm>
            <a:off x="218433" y="6148855"/>
            <a:ext cx="11782097" cy="641987"/>
            <a:chOff x="218433" y="6148855"/>
            <a:chExt cx="11782097" cy="64198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AC32641-685F-80FC-AFD7-7D984F85EF05}"/>
                </a:ext>
              </a:extLst>
            </p:cNvPr>
            <p:cNvGrpSpPr/>
            <p:nvPr/>
          </p:nvGrpSpPr>
          <p:grpSpPr>
            <a:xfrm>
              <a:off x="218433" y="6148855"/>
              <a:ext cx="11782097" cy="641987"/>
              <a:chOff x="218433" y="6148855"/>
              <a:chExt cx="11782097" cy="641987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C05A6E0-8161-41D5-233B-3B70617B6D88}"/>
                  </a:ext>
                </a:extLst>
              </p:cNvPr>
              <p:cNvSpPr/>
              <p:nvPr/>
            </p:nvSpPr>
            <p:spPr bwMode="auto">
              <a:xfrm>
                <a:off x="5725673" y="6326191"/>
                <a:ext cx="163512" cy="128588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8B14D7F-5E0E-2F21-780F-334215B5553A}"/>
                  </a:ext>
                </a:extLst>
              </p:cNvPr>
              <p:cNvSpPr/>
              <p:nvPr/>
            </p:nvSpPr>
            <p:spPr bwMode="auto">
              <a:xfrm>
                <a:off x="6351441" y="6324959"/>
                <a:ext cx="163512" cy="128588"/>
              </a:xfrm>
              <a:prstGeom prst="rect">
                <a:avLst/>
              </a:prstGeom>
              <a:solidFill>
                <a:srgbClr val="C00000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pic>
            <p:nvPicPr>
              <p:cNvPr id="8" name="Picture 5" descr="ChapmanPPT_bkgd2a">
                <a:extLst>
                  <a:ext uri="{FF2B5EF4-FFF2-40B4-BE49-F238E27FC236}">
                    <a16:creationId xmlns:a16="http://schemas.microsoft.com/office/drawing/2014/main" id="{45BB6D8A-71E1-1A54-B62F-2718A67C19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8230" y="6148855"/>
                <a:ext cx="2232300" cy="526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4" descr="GTN UK">
                <a:extLst>
                  <a:ext uri="{FF2B5EF4-FFF2-40B4-BE49-F238E27FC236}">
                    <a16:creationId xmlns:a16="http://schemas.microsoft.com/office/drawing/2014/main" id="{3EADA60C-D5D5-8713-3C0F-28E5330D3B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390" b="12381"/>
              <a:stretch/>
            </p:blipFill>
            <p:spPr bwMode="auto">
              <a:xfrm>
                <a:off x="218433" y="6166226"/>
                <a:ext cx="1593929" cy="6246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DEDF941-AC42-51CA-7BBE-94FEBB7A6D36}"/>
                </a:ext>
              </a:extLst>
            </p:cNvPr>
            <p:cNvGrpSpPr/>
            <p:nvPr/>
          </p:nvGrpSpPr>
          <p:grpSpPr>
            <a:xfrm>
              <a:off x="4824481" y="6236508"/>
              <a:ext cx="2232300" cy="316539"/>
              <a:chOff x="4824481" y="6236508"/>
              <a:chExt cx="2232300" cy="31653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44E15E3-4BBF-94DA-1C26-E499D0998DE3}"/>
                  </a:ext>
                </a:extLst>
              </p:cNvPr>
              <p:cNvSpPr/>
              <p:nvPr/>
            </p:nvSpPr>
            <p:spPr bwMode="auto">
              <a:xfrm>
                <a:off x="4824481" y="6236508"/>
                <a:ext cx="2232300" cy="316539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B38F1D2-412F-A3D5-6281-8E9764550293}"/>
                  </a:ext>
                </a:extLst>
              </p:cNvPr>
              <p:cNvSpPr/>
              <p:nvPr/>
            </p:nvSpPr>
            <p:spPr bwMode="auto">
              <a:xfrm>
                <a:off x="5005279" y="6258736"/>
                <a:ext cx="1963999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Stage 1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</a:t>
                </a:r>
                <a:r>
                  <a:rPr lang="en-GB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       </a:t>
                </a:r>
                <a:r>
                  <a:rPr lang="en-GB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2016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</a:t>
                </a: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   </a:t>
                </a: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</a:t>
                </a:r>
                <a:r>
                  <a:rPr lang="en-GB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2023</a:t>
                </a:r>
                <a:endParaRPr lang="en-GB" sz="1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4" name="Rectangle 18">
            <a:extLst>
              <a:ext uri="{FF2B5EF4-FFF2-40B4-BE49-F238E27FC236}">
                <a16:creationId xmlns:a16="http://schemas.microsoft.com/office/drawing/2014/main" id="{5AA59DCA-4F38-1772-344F-003C946E0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620713"/>
            <a:ext cx="11763375" cy="25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GB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Q    When you’re in the car, how do you get your traffic and travel updates?</a:t>
            </a:r>
            <a:endParaRPr lang="en-GB" altLang="en-US" sz="1000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5" name="Text Box 1068">
            <a:extLst>
              <a:ext uri="{FF2B5EF4-FFF2-40B4-BE49-F238E27FC236}">
                <a16:creationId xmlns:a16="http://schemas.microsoft.com/office/drawing/2014/main" id="{647893CC-B1BD-668D-2272-DB75FE7BB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906210"/>
            <a:ext cx="298450" cy="247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1000" b="1" dirty="0">
                <a:solidFill>
                  <a:schemeClr val="bg1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B9880D7E-B401-81FD-161B-5B55A8F4A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4465"/>
            <a:ext cx="12191999" cy="308419"/>
          </a:xfrm>
          <a:prstGeom prst="rect">
            <a:avLst/>
          </a:prstGeom>
          <a:noFill/>
          <a:ln>
            <a:noFill/>
          </a:ln>
        </p:spPr>
        <p:txBody>
          <a:bodyPr wrap="squar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1400" b="1" dirty="0">
                <a:solidFill>
                  <a:srgbClr val="C00000"/>
                </a:solidFill>
                <a:latin typeface="Arial" pitchFamily="34" charset="0"/>
              </a:rPr>
              <a:t>The vast majority of listeners rely on radio for their traffic and travel updates when they’re in the car.</a:t>
            </a:r>
            <a:endParaRPr lang="en-GB" altLang="en-US" sz="1200" i="1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83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>
            <a:extLst>
              <a:ext uri="{FF2B5EF4-FFF2-40B4-BE49-F238E27FC236}">
                <a16:creationId xmlns:a16="http://schemas.microsoft.com/office/drawing/2014/main" id="{73C617C2-F2EE-FA0B-55A7-1C38A4969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20663"/>
            <a:ext cx="8715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Arial" panose="020B0604020202020204" pitchFamily="34" charset="0"/>
              </a:rPr>
              <a:t>TRAFFIC &amp; TRAVEL UPDATES IN THE CAR - 2 </a:t>
            </a:r>
          </a:p>
        </p:txBody>
      </p:sp>
      <p:graphicFrame>
        <p:nvGraphicFramePr>
          <p:cNvPr id="3" name="Object 1">
            <a:extLst>
              <a:ext uri="{FF2B5EF4-FFF2-40B4-BE49-F238E27FC236}">
                <a16:creationId xmlns:a16="http://schemas.microsoft.com/office/drawing/2014/main" id="{CCEDE5F9-A82B-A47A-CE40-A46547F062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8876793"/>
              </p:ext>
            </p:extLst>
          </p:nvPr>
        </p:nvGraphicFramePr>
        <p:xfrm>
          <a:off x="736599" y="1873727"/>
          <a:ext cx="10564267" cy="417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C5B5FB77-66B5-75B6-0A9D-E9C7F25EE351}"/>
              </a:ext>
            </a:extLst>
          </p:cNvPr>
          <p:cNvGrpSpPr/>
          <p:nvPr/>
        </p:nvGrpSpPr>
        <p:grpSpPr>
          <a:xfrm>
            <a:off x="218433" y="6148855"/>
            <a:ext cx="11782097" cy="641987"/>
            <a:chOff x="218433" y="6148855"/>
            <a:chExt cx="11782097" cy="64198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218463D-9117-78B9-9B23-65858CB5220F}"/>
                </a:ext>
              </a:extLst>
            </p:cNvPr>
            <p:cNvSpPr/>
            <p:nvPr/>
          </p:nvSpPr>
          <p:spPr bwMode="auto">
            <a:xfrm>
              <a:off x="4824481" y="6236508"/>
              <a:ext cx="2232300" cy="316539"/>
            </a:xfrm>
            <a:prstGeom prst="rect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4D1506A-8823-4C6E-8C2A-AF2D02ADECAB}"/>
                </a:ext>
              </a:extLst>
            </p:cNvPr>
            <p:cNvSpPr/>
            <p:nvPr/>
          </p:nvSpPr>
          <p:spPr bwMode="auto">
            <a:xfrm>
              <a:off x="5005279" y="6258736"/>
              <a:ext cx="200888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GB" altLang="en-US" sz="10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2023</a:t>
              </a:r>
              <a:r>
                <a:rPr lang="en-GB" altLang="en-US" sz="9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     </a:t>
              </a:r>
              <a:r>
                <a:rPr lang="en-GB" altLang="en-US" sz="8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  </a:t>
              </a:r>
              <a:r>
                <a:rPr lang="en-GB" altLang="en-US" sz="9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          </a:t>
              </a:r>
              <a:r>
                <a:rPr lang="en-GB" altLang="en-US" sz="8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Stage 1</a:t>
              </a:r>
              <a:r>
                <a:rPr lang="en-GB" altLang="en-US" sz="9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 </a:t>
              </a:r>
              <a:r>
                <a:rPr lang="en-GB" altLang="en-US" sz="10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  </a:t>
              </a:r>
              <a:r>
                <a:rPr lang="en-GB" altLang="en-US" sz="9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  </a:t>
              </a:r>
              <a:r>
                <a:rPr lang="en-GB" altLang="en-US" sz="10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   </a:t>
              </a:r>
              <a:r>
                <a:rPr lang="en-GB" altLang="en-US" sz="8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Stage 2</a:t>
              </a:r>
              <a:endParaRPr lang="en-GB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6DF43C1-62AC-9641-89B3-B8E22D279DCC}"/>
                </a:ext>
              </a:extLst>
            </p:cNvPr>
            <p:cNvSpPr/>
            <p:nvPr/>
          </p:nvSpPr>
          <p:spPr bwMode="auto">
            <a:xfrm>
              <a:off x="5725663" y="6326188"/>
              <a:ext cx="163511" cy="128588"/>
            </a:xfrm>
            <a:prstGeom prst="rect">
              <a:avLst/>
            </a:prstGeom>
            <a:solidFill>
              <a:srgbClr val="C00000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34D76B2-05BB-F2C2-25C0-42B96C353C0A}"/>
                </a:ext>
              </a:extLst>
            </p:cNvPr>
            <p:cNvSpPr/>
            <p:nvPr/>
          </p:nvSpPr>
          <p:spPr bwMode="auto">
            <a:xfrm>
              <a:off x="6351441" y="6324959"/>
              <a:ext cx="163512" cy="128588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pic>
          <p:nvPicPr>
            <p:cNvPr id="12" name="Picture 5" descr="ChapmanPPT_bkgd2a">
              <a:extLst>
                <a:ext uri="{FF2B5EF4-FFF2-40B4-BE49-F238E27FC236}">
                  <a16:creationId xmlns:a16="http://schemas.microsoft.com/office/drawing/2014/main" id="{041FCC7A-25A6-64AA-F42D-1567536038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8230" y="6148855"/>
              <a:ext cx="2232300" cy="526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 descr="GTN UK">
              <a:extLst>
                <a:ext uri="{FF2B5EF4-FFF2-40B4-BE49-F238E27FC236}">
                  <a16:creationId xmlns:a16="http://schemas.microsoft.com/office/drawing/2014/main" id="{5D631B4E-92AC-F097-5203-E4D2138B62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90" b="12381"/>
            <a:stretch/>
          </p:blipFill>
          <p:spPr bwMode="auto">
            <a:xfrm>
              <a:off x="218433" y="6166226"/>
              <a:ext cx="1593929" cy="624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 Box 1068">
            <a:extLst>
              <a:ext uri="{FF2B5EF4-FFF2-40B4-BE49-F238E27FC236}">
                <a16:creationId xmlns:a16="http://schemas.microsoft.com/office/drawing/2014/main" id="{C7E5646D-6EE3-0C58-DFDA-D302BFA71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906210"/>
            <a:ext cx="298450" cy="247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1000" b="1" dirty="0">
                <a:solidFill>
                  <a:schemeClr val="bg1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18E7BC2B-B9A6-7FA7-ACA9-AFC568232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620713"/>
            <a:ext cx="11763375" cy="25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GB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Q    When you’re in the car, how do you get your traffic and travel updates?</a:t>
            </a:r>
            <a:endParaRPr lang="en-GB" altLang="en-US" sz="1000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6264A742-5C14-B11D-D4BC-A3D93C0A3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4465"/>
            <a:ext cx="12191999" cy="739306"/>
          </a:xfrm>
          <a:prstGeom prst="rect">
            <a:avLst/>
          </a:prstGeom>
          <a:noFill/>
          <a:ln>
            <a:noFill/>
          </a:ln>
        </p:spPr>
        <p:txBody>
          <a:bodyPr wrap="squar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GB" altLang="en-US" sz="14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</a:rPr>
              <a:t>By looking at behaviour on a particular day, it becomes clear radio is by far the main source of traffic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en-GB" altLang="en-US" sz="14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</a:rPr>
              <a:t>and travel information whilst other sources are used on a much more occasional basis.   </a:t>
            </a:r>
            <a:endParaRPr lang="en-GB" altLang="en-US" sz="1400" i="1" dirty="0">
              <a:solidFill>
                <a:schemeClr val="accent4">
                  <a:lumMod val="75000"/>
                </a:schemeClr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GB" altLang="en-US" sz="1400" i="1" dirty="0">
              <a:solidFill>
                <a:schemeClr val="accent4">
                  <a:lumMod val="7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3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>
            <a:extLst>
              <a:ext uri="{FF2B5EF4-FFF2-40B4-BE49-F238E27FC236}">
                <a16:creationId xmlns:a16="http://schemas.microsoft.com/office/drawing/2014/main" id="{1969A1FC-270B-F2C5-907E-12EC014A65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" r="1"/>
          <a:stretch/>
        </p:blipFill>
        <p:spPr bwMode="auto">
          <a:xfrm>
            <a:off x="3842025" y="1950833"/>
            <a:ext cx="4461139" cy="297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8">
            <a:extLst>
              <a:ext uri="{FF2B5EF4-FFF2-40B4-BE49-F238E27FC236}">
                <a16:creationId xmlns:a16="http://schemas.microsoft.com/office/drawing/2014/main" id="{73C617C2-F2EE-FA0B-55A7-1C38A4969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20663"/>
            <a:ext cx="8715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Arial" panose="020B0604020202020204" pitchFamily="34" charset="0"/>
              </a:rPr>
              <a:t>TRAFFIC &amp; TRAVEL UPDATES IN THE CAR - 4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94BA4774-1627-863B-C064-95015527CF3B}"/>
              </a:ext>
            </a:extLst>
          </p:cNvPr>
          <p:cNvSpPr/>
          <p:nvPr/>
        </p:nvSpPr>
        <p:spPr>
          <a:xfrm>
            <a:off x="894735" y="1173482"/>
            <a:ext cx="2839114" cy="1340998"/>
          </a:xfrm>
          <a:prstGeom prst="wedgeEllipseCallout">
            <a:avLst>
              <a:gd name="adj1" fmla="val 49909"/>
              <a:gd name="adj2" fmla="val 6440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4F814F60-A052-BDF3-66BE-C14CB2C7E72D}"/>
              </a:ext>
            </a:extLst>
          </p:cNvPr>
          <p:cNvSpPr/>
          <p:nvPr/>
        </p:nvSpPr>
        <p:spPr>
          <a:xfrm>
            <a:off x="8885274" y="2845771"/>
            <a:ext cx="2967594" cy="1025950"/>
          </a:xfrm>
          <a:prstGeom prst="wedgeEllipseCallout">
            <a:avLst>
              <a:gd name="adj1" fmla="val -66766"/>
              <a:gd name="adj2" fmla="val -43630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B7D0C773-D352-DF47-C15E-77417E9C423B}"/>
              </a:ext>
            </a:extLst>
          </p:cNvPr>
          <p:cNvSpPr/>
          <p:nvPr/>
        </p:nvSpPr>
        <p:spPr>
          <a:xfrm>
            <a:off x="3421030" y="5107101"/>
            <a:ext cx="3337580" cy="971643"/>
          </a:xfrm>
          <a:prstGeom prst="wedgeEllipseCallout">
            <a:avLst>
              <a:gd name="adj1" fmla="val 44823"/>
              <a:gd name="adj2" fmla="val -62585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31C4887-4F7C-5138-CB0E-499B236ACE4E}"/>
              </a:ext>
            </a:extLst>
          </p:cNvPr>
          <p:cNvSpPr/>
          <p:nvPr/>
        </p:nvSpPr>
        <p:spPr>
          <a:xfrm>
            <a:off x="9522374" y="1372114"/>
            <a:ext cx="2123024" cy="1079381"/>
          </a:xfrm>
          <a:prstGeom prst="wedgeRoundRectCallout">
            <a:avLst>
              <a:gd name="adj1" fmla="val -101965"/>
              <a:gd name="adj2" fmla="val 65021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DB1A6DC0-402F-8C7F-870F-CE501D593F84}"/>
              </a:ext>
            </a:extLst>
          </p:cNvPr>
          <p:cNvSpPr/>
          <p:nvPr/>
        </p:nvSpPr>
        <p:spPr>
          <a:xfrm>
            <a:off x="499881" y="2892226"/>
            <a:ext cx="2839114" cy="1300946"/>
          </a:xfrm>
          <a:prstGeom prst="wedgeRoundRectCallout">
            <a:avLst>
              <a:gd name="adj1" fmla="val 63183"/>
              <a:gd name="adj2" fmla="val 6647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ABE0EDEF-2F68-BD38-ECA9-AFBF82E03FCE}"/>
              </a:ext>
            </a:extLst>
          </p:cNvPr>
          <p:cNvSpPr/>
          <p:nvPr/>
        </p:nvSpPr>
        <p:spPr>
          <a:xfrm>
            <a:off x="894735" y="4535129"/>
            <a:ext cx="2308470" cy="971643"/>
          </a:xfrm>
          <a:prstGeom prst="wedgeRoundRectCallout">
            <a:avLst>
              <a:gd name="adj1" fmla="val 73803"/>
              <a:gd name="adj2" fmla="val -67726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0C52DA44-F5FC-373B-CCB3-30D671C0EB19}"/>
              </a:ext>
            </a:extLst>
          </p:cNvPr>
          <p:cNvSpPr/>
          <p:nvPr/>
        </p:nvSpPr>
        <p:spPr>
          <a:xfrm>
            <a:off x="7089551" y="966270"/>
            <a:ext cx="2299398" cy="755225"/>
          </a:xfrm>
          <a:prstGeom prst="wedgeEllipseCallout">
            <a:avLst>
              <a:gd name="adj1" fmla="val -83228"/>
              <a:gd name="adj2" fmla="val 66261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914F1641-FE19-F427-1B71-26D41723FB2D}"/>
              </a:ext>
            </a:extLst>
          </p:cNvPr>
          <p:cNvSpPr/>
          <p:nvPr/>
        </p:nvSpPr>
        <p:spPr>
          <a:xfrm>
            <a:off x="7327152" y="5213767"/>
            <a:ext cx="3120321" cy="673419"/>
          </a:xfrm>
          <a:prstGeom prst="wedgeRoundRectCallout">
            <a:avLst>
              <a:gd name="adj1" fmla="val -60478"/>
              <a:gd name="adj2" fmla="val -80859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9147F6-58F3-0DE8-2D65-E0C905C7982B}"/>
              </a:ext>
            </a:extLst>
          </p:cNvPr>
          <p:cNvSpPr txBox="1"/>
          <p:nvPr/>
        </p:nvSpPr>
        <p:spPr>
          <a:xfrm>
            <a:off x="9639436" y="1435832"/>
            <a:ext cx="19469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u="none" strike="noStrike" dirty="0">
                <a:solidFill>
                  <a:srgbClr val="FF0000"/>
                </a:solidFill>
                <a:effectLst/>
              </a:rPr>
              <a:t>Mostly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 from the radio. I tend to use a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</a:rPr>
              <a:t>local station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to wherever I am. But also my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</a:rPr>
              <a:t>satnav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 will give me alerts if there are route issues.</a:t>
            </a:r>
            <a:r>
              <a:rPr lang="en-GB" sz="1200" dirty="0"/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36A300B-E8F3-9ED2-BFF4-44CFBAAE99E9}"/>
              </a:ext>
            </a:extLst>
          </p:cNvPr>
          <p:cNvSpPr txBox="1"/>
          <p:nvPr/>
        </p:nvSpPr>
        <p:spPr>
          <a:xfrm>
            <a:off x="9407509" y="2981890"/>
            <a:ext cx="22505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Either the </a:t>
            </a:r>
            <a:r>
              <a:rPr lang="en-GB" sz="1200" dirty="0">
                <a:solidFill>
                  <a:srgbClr val="FF0000"/>
                </a:solidFill>
              </a:rPr>
              <a:t>radio</a:t>
            </a:r>
            <a:r>
              <a:rPr lang="en-GB" sz="1200" dirty="0"/>
              <a:t> would give </a:t>
            </a:r>
            <a:r>
              <a:rPr lang="en-GB" sz="1200" dirty="0">
                <a:solidFill>
                  <a:srgbClr val="FF0000"/>
                </a:solidFill>
              </a:rPr>
              <a:t>regular updates </a:t>
            </a:r>
            <a:r>
              <a:rPr lang="en-GB" sz="1200" dirty="0"/>
              <a:t>or the </a:t>
            </a:r>
            <a:r>
              <a:rPr lang="en-GB" sz="1200" dirty="0">
                <a:solidFill>
                  <a:srgbClr val="FF0000"/>
                </a:solidFill>
              </a:rPr>
              <a:t>map app </a:t>
            </a:r>
            <a:r>
              <a:rPr lang="en-GB" sz="1200" dirty="0"/>
              <a:t>I use would show areas of red traffic on my journey.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F3E1643-64BE-E832-7823-59EA4B763715}"/>
              </a:ext>
            </a:extLst>
          </p:cNvPr>
          <p:cNvSpPr txBox="1"/>
          <p:nvPr/>
        </p:nvSpPr>
        <p:spPr>
          <a:xfrm>
            <a:off x="662663" y="2942534"/>
            <a:ext cx="25436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From a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national radio station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that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does local traffic updates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in the morning every 20 minutes, longer journeys would again be through the radio, unless I have a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passenger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who can check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travel apps or social media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r>
              <a:rPr lang="en-GB" sz="1200" dirty="0"/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FE82CDA-E7E9-C28E-1B3D-CC21F1C962F3}"/>
              </a:ext>
            </a:extLst>
          </p:cNvPr>
          <p:cNvSpPr txBox="1"/>
          <p:nvPr/>
        </p:nvSpPr>
        <p:spPr>
          <a:xfrm>
            <a:off x="7368559" y="5314638"/>
            <a:ext cx="31203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listen to the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radio for updates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Also look at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route directions boards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there are roadworks. </a:t>
            </a:r>
            <a:endParaRPr lang="en-GB" sz="12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28AFB7C-DFB7-96B2-4541-E45DD87273D2}"/>
              </a:ext>
            </a:extLst>
          </p:cNvPr>
          <p:cNvSpPr txBox="1"/>
          <p:nvPr/>
        </p:nvSpPr>
        <p:spPr>
          <a:xfrm>
            <a:off x="7533555" y="1105840"/>
            <a:ext cx="1911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Radio, because I am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listening to it anyway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endParaRPr lang="en-GB" sz="12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CFDC35E-26EC-6246-400C-7FE3C361FEC7}"/>
              </a:ext>
            </a:extLst>
          </p:cNvPr>
          <p:cNvSpPr txBox="1"/>
          <p:nvPr/>
        </p:nvSpPr>
        <p:spPr>
          <a:xfrm>
            <a:off x="1015397" y="4635135"/>
            <a:ext cx="21878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I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</a:rPr>
              <a:t>rely on local radio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and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</a:rPr>
              <a:t>roadside boards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as it's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</a:rPr>
              <a:t>illegal to look at my phone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whilst driving.</a:t>
            </a:r>
            <a:r>
              <a:rPr lang="en-GB" sz="1200" dirty="0"/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CB8E72D-2EB4-0BEB-4037-A48943ABC217}"/>
              </a:ext>
            </a:extLst>
          </p:cNvPr>
          <p:cNvSpPr txBox="1"/>
          <p:nvPr/>
        </p:nvSpPr>
        <p:spPr>
          <a:xfrm>
            <a:off x="3715863" y="5274444"/>
            <a:ext cx="29680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From the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radio while driving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information boards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I use the motorway. Using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phone or maps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could prove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dangerous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endParaRPr lang="en-GB" sz="12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ABB4BE3-57F3-1450-ABC1-4C6106DD6FAF}"/>
              </a:ext>
            </a:extLst>
          </p:cNvPr>
          <p:cNvSpPr txBox="1"/>
          <p:nvPr/>
        </p:nvSpPr>
        <p:spPr>
          <a:xfrm>
            <a:off x="8845975" y="4198257"/>
            <a:ext cx="18896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From the radio when I’m driving. I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</a:rPr>
              <a:t>don’t have the time to check other means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</a:rPr>
              <a:t>.</a:t>
            </a:r>
            <a:r>
              <a:rPr lang="en-GB" sz="1200" dirty="0"/>
              <a:t> </a:t>
            </a:r>
          </a:p>
        </p:txBody>
      </p:sp>
      <p:sp>
        <p:nvSpPr>
          <p:cNvPr id="50" name="Speech Bubble: Oval 49">
            <a:extLst>
              <a:ext uri="{FF2B5EF4-FFF2-40B4-BE49-F238E27FC236}">
                <a16:creationId xmlns:a16="http://schemas.microsoft.com/office/drawing/2014/main" id="{21600A50-A4D1-8E26-D4BE-4245D6D45C53}"/>
              </a:ext>
            </a:extLst>
          </p:cNvPr>
          <p:cNvSpPr/>
          <p:nvPr/>
        </p:nvSpPr>
        <p:spPr>
          <a:xfrm>
            <a:off x="8453076" y="4143811"/>
            <a:ext cx="2581342" cy="755225"/>
          </a:xfrm>
          <a:prstGeom prst="wedgeEllipseCallout">
            <a:avLst>
              <a:gd name="adj1" fmla="val -49320"/>
              <a:gd name="adj2" fmla="val -86862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2EEE054-C9FD-07E0-7854-2A15B5259875}"/>
              </a:ext>
            </a:extLst>
          </p:cNvPr>
          <p:cNvSpPr txBox="1"/>
          <p:nvPr/>
        </p:nvSpPr>
        <p:spPr>
          <a:xfrm>
            <a:off x="1218403" y="1351227"/>
            <a:ext cx="23086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prefer to hear radio bulletins as it’s much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more practical when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am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driving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it’s not possible to look at a map and manage a steering wheel at the same time. </a:t>
            </a:r>
            <a:endParaRPr lang="en-GB" sz="1200" dirty="0"/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2AEB895F-0950-9BF0-FA76-917099157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620713"/>
            <a:ext cx="11763375" cy="25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GB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Q    When you’re in the car, how do you get your traffic and travel updates?</a:t>
            </a:r>
            <a:endParaRPr lang="en-GB" altLang="en-US" sz="1000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D805EC9-43E8-A0F0-8ADF-5925EF8EDD40}"/>
              </a:ext>
            </a:extLst>
          </p:cNvPr>
          <p:cNvGrpSpPr/>
          <p:nvPr/>
        </p:nvGrpSpPr>
        <p:grpSpPr>
          <a:xfrm>
            <a:off x="218433" y="6148855"/>
            <a:ext cx="11782097" cy="641987"/>
            <a:chOff x="218433" y="6148855"/>
            <a:chExt cx="11782097" cy="64198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AC32641-685F-80FC-AFD7-7D984F85EF05}"/>
                </a:ext>
              </a:extLst>
            </p:cNvPr>
            <p:cNvGrpSpPr/>
            <p:nvPr/>
          </p:nvGrpSpPr>
          <p:grpSpPr>
            <a:xfrm>
              <a:off x="218433" y="6148855"/>
              <a:ext cx="11782097" cy="641987"/>
              <a:chOff x="218433" y="6148855"/>
              <a:chExt cx="11782097" cy="641987"/>
            </a:xfrm>
          </p:grpSpPr>
          <p:pic>
            <p:nvPicPr>
              <p:cNvPr id="8" name="Picture 5" descr="ChapmanPPT_bkgd2a">
                <a:extLst>
                  <a:ext uri="{FF2B5EF4-FFF2-40B4-BE49-F238E27FC236}">
                    <a16:creationId xmlns:a16="http://schemas.microsoft.com/office/drawing/2014/main" id="{45BB6D8A-71E1-1A54-B62F-2718A67C19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8230" y="6148855"/>
                <a:ext cx="2232300" cy="526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4" descr="GTN UK">
                <a:extLst>
                  <a:ext uri="{FF2B5EF4-FFF2-40B4-BE49-F238E27FC236}">
                    <a16:creationId xmlns:a16="http://schemas.microsoft.com/office/drawing/2014/main" id="{3EADA60C-D5D5-8713-3C0F-28E5330D3B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390" b="12381"/>
              <a:stretch/>
            </p:blipFill>
            <p:spPr bwMode="auto">
              <a:xfrm>
                <a:off x="218433" y="6166226"/>
                <a:ext cx="1593929" cy="6246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FB2795D-E19E-08D5-1949-B4CDB4A0AFC6}"/>
                </a:ext>
              </a:extLst>
            </p:cNvPr>
            <p:cNvGrpSpPr/>
            <p:nvPr/>
          </p:nvGrpSpPr>
          <p:grpSpPr>
            <a:xfrm>
              <a:off x="5229314" y="6217054"/>
              <a:ext cx="2015505" cy="316539"/>
              <a:chOff x="5229314" y="6217054"/>
              <a:chExt cx="2015505" cy="316539"/>
            </a:xfrm>
          </p:grpSpPr>
          <p:sp>
            <p:nvSpPr>
              <p:cNvPr id="22" name="Speech Bubble: Rectangle with Corners Rounded 21">
                <a:extLst>
                  <a:ext uri="{FF2B5EF4-FFF2-40B4-BE49-F238E27FC236}">
                    <a16:creationId xmlns:a16="http://schemas.microsoft.com/office/drawing/2014/main" id="{C84479EA-E4D6-FB49-1ABB-FD3B9C066AC3}"/>
                  </a:ext>
                </a:extLst>
              </p:cNvPr>
              <p:cNvSpPr/>
              <p:nvPr/>
            </p:nvSpPr>
            <p:spPr>
              <a:xfrm>
                <a:off x="6238672" y="6315079"/>
                <a:ext cx="178386" cy="135383"/>
              </a:xfrm>
              <a:prstGeom prst="wedgeRoundRectCallout">
                <a:avLst>
                  <a:gd name="adj1" fmla="val -3984"/>
                  <a:gd name="adj2" fmla="val -70812"/>
                  <a:gd name="adj3" fmla="val 16667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B56DDFF-3270-7EAA-154F-2E4AE11E5E86}"/>
                  </a:ext>
                </a:extLst>
              </p:cNvPr>
              <p:cNvSpPr/>
              <p:nvPr/>
            </p:nvSpPr>
            <p:spPr bwMode="auto">
              <a:xfrm>
                <a:off x="5229314" y="6217054"/>
                <a:ext cx="1852153" cy="316539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8F259C8-3E0E-ECA9-C403-0E90CD2379A4}"/>
                  </a:ext>
                </a:extLst>
              </p:cNvPr>
              <p:cNvSpPr/>
              <p:nvPr/>
            </p:nvSpPr>
            <p:spPr bwMode="auto">
              <a:xfrm>
                <a:off x="5417075" y="6262186"/>
                <a:ext cx="1827744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2023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  </a:t>
                </a:r>
                <a:r>
                  <a:rPr lang="en-GB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            </a:t>
                </a:r>
                <a:r>
                  <a:rPr lang="en-GB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Stage 3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</a:t>
                </a: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</a:t>
                </a: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</a:t>
                </a:r>
                <a:endParaRPr lang="en-GB" sz="1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260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>
            <a:extLst>
              <a:ext uri="{FF2B5EF4-FFF2-40B4-BE49-F238E27FC236}">
                <a16:creationId xmlns:a16="http://schemas.microsoft.com/office/drawing/2014/main" id="{CCEDE5F9-A82B-A47A-CE40-A46547F062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39116"/>
              </p:ext>
            </p:extLst>
          </p:nvPr>
        </p:nvGraphicFramePr>
        <p:xfrm>
          <a:off x="736599" y="1928812"/>
          <a:ext cx="10564267" cy="417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7323B700-1350-B64A-C2BD-E977F94CC284}"/>
              </a:ext>
            </a:extLst>
          </p:cNvPr>
          <p:cNvGrpSpPr/>
          <p:nvPr/>
        </p:nvGrpSpPr>
        <p:grpSpPr>
          <a:xfrm>
            <a:off x="218433" y="6148855"/>
            <a:ext cx="11782097" cy="641987"/>
            <a:chOff x="218433" y="6148855"/>
            <a:chExt cx="11782097" cy="64198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AC32641-685F-80FC-AFD7-7D984F85EF05}"/>
                </a:ext>
              </a:extLst>
            </p:cNvPr>
            <p:cNvGrpSpPr/>
            <p:nvPr/>
          </p:nvGrpSpPr>
          <p:grpSpPr>
            <a:xfrm>
              <a:off x="218433" y="6148855"/>
              <a:ext cx="11782097" cy="641987"/>
              <a:chOff x="218433" y="6148855"/>
              <a:chExt cx="11782097" cy="641987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C05A6E0-8161-41D5-233B-3B70617B6D88}"/>
                  </a:ext>
                </a:extLst>
              </p:cNvPr>
              <p:cNvSpPr/>
              <p:nvPr/>
            </p:nvSpPr>
            <p:spPr bwMode="auto">
              <a:xfrm>
                <a:off x="5725673" y="6326191"/>
                <a:ext cx="163512" cy="128588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8B14D7F-5E0E-2F21-780F-334215B5553A}"/>
                  </a:ext>
                </a:extLst>
              </p:cNvPr>
              <p:cNvSpPr/>
              <p:nvPr/>
            </p:nvSpPr>
            <p:spPr bwMode="auto">
              <a:xfrm>
                <a:off x="6351441" y="6324959"/>
                <a:ext cx="163512" cy="128588"/>
              </a:xfrm>
              <a:prstGeom prst="rect">
                <a:avLst/>
              </a:prstGeom>
              <a:solidFill>
                <a:srgbClr val="C00000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pic>
            <p:nvPicPr>
              <p:cNvPr id="8" name="Picture 5" descr="ChapmanPPT_bkgd2a">
                <a:extLst>
                  <a:ext uri="{FF2B5EF4-FFF2-40B4-BE49-F238E27FC236}">
                    <a16:creationId xmlns:a16="http://schemas.microsoft.com/office/drawing/2014/main" id="{45BB6D8A-71E1-1A54-B62F-2718A67C19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8230" y="6148855"/>
                <a:ext cx="2232300" cy="526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4" descr="GTN UK">
                <a:extLst>
                  <a:ext uri="{FF2B5EF4-FFF2-40B4-BE49-F238E27FC236}">
                    <a16:creationId xmlns:a16="http://schemas.microsoft.com/office/drawing/2014/main" id="{3EADA60C-D5D5-8713-3C0F-28E5330D3B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390" b="12381"/>
              <a:stretch/>
            </p:blipFill>
            <p:spPr bwMode="auto">
              <a:xfrm>
                <a:off x="218433" y="6166226"/>
                <a:ext cx="1593929" cy="6246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DEDF941-AC42-51CA-7BBE-94FEBB7A6D36}"/>
                </a:ext>
              </a:extLst>
            </p:cNvPr>
            <p:cNvGrpSpPr/>
            <p:nvPr/>
          </p:nvGrpSpPr>
          <p:grpSpPr>
            <a:xfrm>
              <a:off x="4824481" y="6236508"/>
              <a:ext cx="2232300" cy="316539"/>
              <a:chOff x="4824481" y="6236508"/>
              <a:chExt cx="2232300" cy="31653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44E15E3-4BBF-94DA-1C26-E499D0998DE3}"/>
                  </a:ext>
                </a:extLst>
              </p:cNvPr>
              <p:cNvSpPr/>
              <p:nvPr/>
            </p:nvSpPr>
            <p:spPr bwMode="auto">
              <a:xfrm>
                <a:off x="4824481" y="6236508"/>
                <a:ext cx="2232300" cy="316539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B38F1D2-412F-A3D5-6281-8E9764550293}"/>
                  </a:ext>
                </a:extLst>
              </p:cNvPr>
              <p:cNvSpPr/>
              <p:nvPr/>
            </p:nvSpPr>
            <p:spPr bwMode="auto">
              <a:xfrm>
                <a:off x="5005279" y="6258736"/>
                <a:ext cx="1963999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Stage 1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</a:t>
                </a:r>
                <a:r>
                  <a:rPr lang="en-GB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       </a:t>
                </a:r>
                <a:r>
                  <a:rPr lang="en-GB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2016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</a:t>
                </a: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   </a:t>
                </a: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</a:t>
                </a:r>
                <a:r>
                  <a:rPr lang="en-GB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2023</a:t>
                </a:r>
                <a:endParaRPr lang="en-GB" sz="1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4" name="Rectangle 18">
            <a:extLst>
              <a:ext uri="{FF2B5EF4-FFF2-40B4-BE49-F238E27FC236}">
                <a16:creationId xmlns:a16="http://schemas.microsoft.com/office/drawing/2014/main" id="{35E12377-6E30-3094-EA00-4CDED4B9B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620713"/>
            <a:ext cx="87153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GB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Q    When you are listening to the radio in the car, do you ever turn the radio up when…?</a:t>
            </a:r>
            <a:endParaRPr lang="en-GB" altLang="en-US" sz="1000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6D86EF9-FED0-C1AB-89FD-19F7961CE80D}"/>
              </a:ext>
            </a:extLst>
          </p:cNvPr>
          <p:cNvSpPr/>
          <p:nvPr/>
        </p:nvSpPr>
        <p:spPr>
          <a:xfrm>
            <a:off x="3184033" y="5181601"/>
            <a:ext cx="2138553" cy="4762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3F7BB4-77CD-68F0-2B35-F186BCD02E4E}"/>
              </a:ext>
            </a:extLst>
          </p:cNvPr>
          <p:cNvSpPr/>
          <p:nvPr/>
        </p:nvSpPr>
        <p:spPr>
          <a:xfrm>
            <a:off x="4159225" y="2686799"/>
            <a:ext cx="993104" cy="4762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Box 1068">
            <a:extLst>
              <a:ext uri="{FF2B5EF4-FFF2-40B4-BE49-F238E27FC236}">
                <a16:creationId xmlns:a16="http://schemas.microsoft.com/office/drawing/2014/main" id="{7BD8EF07-3DE8-0B0A-CAA0-CB545C16A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906210"/>
            <a:ext cx="298450" cy="247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1000" b="1" dirty="0">
                <a:solidFill>
                  <a:schemeClr val="bg1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D466078D-6148-3B3A-1433-A8996D267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4465"/>
            <a:ext cx="12191999" cy="523862"/>
          </a:xfrm>
          <a:prstGeom prst="rect">
            <a:avLst/>
          </a:prstGeom>
          <a:noFill/>
          <a:ln>
            <a:noFill/>
          </a:ln>
        </p:spPr>
        <p:txBody>
          <a:bodyPr wrap="squar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1400" b="1" dirty="0">
                <a:solidFill>
                  <a:srgbClr val="C00000"/>
                </a:solidFill>
                <a:latin typeface="Arial" pitchFamily="34" charset="0"/>
              </a:rPr>
              <a:t>In the car, most listeners will turn the radio up when a favourite song or tune comes on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1400" b="1" dirty="0">
                <a:solidFill>
                  <a:srgbClr val="C00000"/>
                </a:solidFill>
                <a:latin typeface="Arial" pitchFamily="34" charset="0"/>
              </a:rPr>
              <a:t>and a large proportion will do so when there’s a traffic and travel bulletin or when the news comes on.</a:t>
            </a:r>
            <a:endParaRPr lang="en-GB" altLang="en-US" sz="1200" i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0DCAACDD-DE9F-014B-A797-25D433C43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20663"/>
            <a:ext cx="8715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Arial" panose="020B0604020202020204" pitchFamily="34" charset="0"/>
              </a:rPr>
              <a:t>TRAFFIC &amp; TRAVEL UPDATES IN THE CAR - 5</a:t>
            </a:r>
          </a:p>
        </p:txBody>
      </p:sp>
    </p:spTree>
    <p:extLst>
      <p:ext uri="{BB962C8B-B14F-4D97-AF65-F5344CB8AC3E}">
        <p14:creationId xmlns:p14="http://schemas.microsoft.com/office/powerpoint/2010/main" val="202447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>
            <a:extLst>
              <a:ext uri="{FF2B5EF4-FFF2-40B4-BE49-F238E27FC236}">
                <a16:creationId xmlns:a16="http://schemas.microsoft.com/office/drawing/2014/main" id="{CCEDE5F9-A82B-A47A-CE40-A46547F062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2549219"/>
              </p:ext>
            </p:extLst>
          </p:nvPr>
        </p:nvGraphicFramePr>
        <p:xfrm>
          <a:off x="736599" y="1928812"/>
          <a:ext cx="10564267" cy="417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BE0A0851-8C8C-4B04-7C02-C90D38E9D2CA}"/>
              </a:ext>
            </a:extLst>
          </p:cNvPr>
          <p:cNvGrpSpPr/>
          <p:nvPr/>
        </p:nvGrpSpPr>
        <p:grpSpPr>
          <a:xfrm>
            <a:off x="218433" y="6148855"/>
            <a:ext cx="11782097" cy="641987"/>
            <a:chOff x="218433" y="6148855"/>
            <a:chExt cx="11782097" cy="641987"/>
          </a:xfrm>
        </p:grpSpPr>
        <p:pic>
          <p:nvPicPr>
            <p:cNvPr id="8" name="Picture 5" descr="ChapmanPPT_bkgd2a">
              <a:extLst>
                <a:ext uri="{FF2B5EF4-FFF2-40B4-BE49-F238E27FC236}">
                  <a16:creationId xmlns:a16="http://schemas.microsoft.com/office/drawing/2014/main" id="{45BB6D8A-71E1-1A54-B62F-2718A67C19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8230" y="6148855"/>
              <a:ext cx="2232300" cy="526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 descr="GTN UK">
              <a:extLst>
                <a:ext uri="{FF2B5EF4-FFF2-40B4-BE49-F238E27FC236}">
                  <a16:creationId xmlns:a16="http://schemas.microsoft.com/office/drawing/2014/main" id="{3EADA60C-D5D5-8713-3C0F-28E5330D3B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90" b="12381"/>
            <a:stretch/>
          </p:blipFill>
          <p:spPr bwMode="auto">
            <a:xfrm>
              <a:off x="218433" y="6166226"/>
              <a:ext cx="1593929" cy="624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BA02DA1-C6D1-9769-104D-3C4FBACC36EF}"/>
                </a:ext>
              </a:extLst>
            </p:cNvPr>
            <p:cNvGrpSpPr/>
            <p:nvPr/>
          </p:nvGrpSpPr>
          <p:grpSpPr>
            <a:xfrm>
              <a:off x="4824481" y="6236508"/>
              <a:ext cx="2232300" cy="316539"/>
              <a:chOff x="4824481" y="6236508"/>
              <a:chExt cx="2232300" cy="31653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C05A6E0-8161-41D5-233B-3B70617B6D88}"/>
                  </a:ext>
                </a:extLst>
              </p:cNvPr>
              <p:cNvSpPr/>
              <p:nvPr/>
            </p:nvSpPr>
            <p:spPr bwMode="auto">
              <a:xfrm>
                <a:off x="5725673" y="6326191"/>
                <a:ext cx="163512" cy="128588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8B14D7F-5E0E-2F21-780F-334215B5553A}"/>
                  </a:ext>
                </a:extLst>
              </p:cNvPr>
              <p:cNvSpPr/>
              <p:nvPr/>
            </p:nvSpPr>
            <p:spPr bwMode="auto">
              <a:xfrm>
                <a:off x="6351441" y="6324959"/>
                <a:ext cx="163512" cy="128588"/>
              </a:xfrm>
              <a:prstGeom prst="rect">
                <a:avLst/>
              </a:prstGeom>
              <a:solidFill>
                <a:srgbClr val="C00000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9DEDF941-AC42-51CA-7BBE-94FEBB7A6D36}"/>
                  </a:ext>
                </a:extLst>
              </p:cNvPr>
              <p:cNvGrpSpPr/>
              <p:nvPr/>
            </p:nvGrpSpPr>
            <p:grpSpPr>
              <a:xfrm>
                <a:off x="4824481" y="6236508"/>
                <a:ext cx="2232300" cy="316539"/>
                <a:chOff x="4824481" y="6236508"/>
                <a:chExt cx="2232300" cy="316539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844E15E3-4BBF-94DA-1C26-E499D0998DE3}"/>
                    </a:ext>
                  </a:extLst>
                </p:cNvPr>
                <p:cNvSpPr/>
                <p:nvPr/>
              </p:nvSpPr>
              <p:spPr bwMode="auto">
                <a:xfrm>
                  <a:off x="4824481" y="6236508"/>
                  <a:ext cx="2232300" cy="316539"/>
                </a:xfrm>
                <a:prstGeom prst="rect">
                  <a:avLst/>
                </a:prstGeom>
                <a:no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GB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2B38F1D2-412F-A3D5-6281-8E9764550293}"/>
                    </a:ext>
                  </a:extLst>
                </p:cNvPr>
                <p:cNvSpPr/>
                <p:nvPr/>
              </p:nvSpPr>
              <p:spPr bwMode="auto">
                <a:xfrm>
                  <a:off x="5005279" y="6258736"/>
                  <a:ext cx="1963999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GB" altLang="en-US" sz="10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Stage 1</a:t>
                  </a:r>
                  <a:r>
                    <a:rPr lang="en-GB" altLang="en-US" sz="9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 </a:t>
                  </a:r>
                  <a:r>
                    <a:rPr lang="en-GB" altLang="en-US" sz="8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  </a:t>
                  </a:r>
                  <a:r>
                    <a:rPr lang="en-GB" altLang="en-US" sz="9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          </a:t>
                  </a:r>
                  <a:r>
                    <a:rPr lang="en-GB" altLang="en-US" sz="8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2016</a:t>
                  </a:r>
                  <a:r>
                    <a:rPr lang="en-GB" altLang="en-US" sz="9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 </a:t>
                  </a:r>
                  <a:r>
                    <a:rPr lang="en-GB" altLang="en-US" sz="10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  </a:t>
                  </a:r>
                  <a:r>
                    <a:rPr lang="en-GB" altLang="en-US" sz="9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      </a:t>
                  </a:r>
                  <a:r>
                    <a:rPr lang="en-GB" altLang="en-US" sz="10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   </a:t>
                  </a:r>
                  <a:r>
                    <a:rPr lang="en-GB" altLang="en-US" sz="8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2023</a:t>
                  </a:r>
                  <a:endParaRPr lang="en-GB" sz="10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" name="Rectangle 18">
            <a:extLst>
              <a:ext uri="{FF2B5EF4-FFF2-40B4-BE49-F238E27FC236}">
                <a16:creationId xmlns:a16="http://schemas.microsoft.com/office/drawing/2014/main" id="{9644B18D-62E7-35F8-1FFD-F01D11236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620713"/>
            <a:ext cx="11763374" cy="25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GB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Q</a:t>
            </a:r>
            <a:r>
              <a:rPr lang="en-GB" altLang="en-U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    </a:t>
            </a:r>
            <a:r>
              <a:rPr lang="en-GB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When you think of all the things that make up your favourite radio station, apart from the presenters, music and the main programmes, how important are each of these elements?</a:t>
            </a:r>
            <a:endParaRPr lang="en-GB" altLang="en-US" sz="1000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65BF0CA1-29A0-B81C-A890-119FB8FF1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20663"/>
            <a:ext cx="8715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Arial" panose="020B0604020202020204" pitchFamily="34" charset="0"/>
              </a:rPr>
              <a:t>ELEMENTS OF A FAVOURITE RADIO STATION - 1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9AA3C21-F73E-6D4B-AA3B-58EDD3B47BEB}"/>
              </a:ext>
            </a:extLst>
          </p:cNvPr>
          <p:cNvSpPr/>
          <p:nvPr/>
        </p:nvSpPr>
        <p:spPr>
          <a:xfrm>
            <a:off x="2494923" y="5153025"/>
            <a:ext cx="1704937" cy="4762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9753955-1913-9AB0-603D-7990523235C5}"/>
              </a:ext>
            </a:extLst>
          </p:cNvPr>
          <p:cNvSpPr/>
          <p:nvPr/>
        </p:nvSpPr>
        <p:spPr>
          <a:xfrm>
            <a:off x="3232298" y="2837177"/>
            <a:ext cx="838016" cy="4762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Box 1068">
            <a:extLst>
              <a:ext uri="{FF2B5EF4-FFF2-40B4-BE49-F238E27FC236}">
                <a16:creationId xmlns:a16="http://schemas.microsoft.com/office/drawing/2014/main" id="{50998C03-168F-D4D0-9EB0-D590A1A82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906210"/>
            <a:ext cx="298450" cy="247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1000" b="1" dirty="0">
                <a:solidFill>
                  <a:schemeClr val="bg1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FBF10A99-DCE7-38C2-318D-5EAB96065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4465"/>
            <a:ext cx="12191999" cy="308419"/>
          </a:xfrm>
          <a:prstGeom prst="rect">
            <a:avLst/>
          </a:prstGeom>
          <a:noFill/>
          <a:ln>
            <a:noFill/>
          </a:ln>
        </p:spPr>
        <p:txBody>
          <a:bodyPr wrap="squar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1400" b="1" dirty="0">
                <a:solidFill>
                  <a:srgbClr val="C00000"/>
                </a:solidFill>
                <a:latin typeface="Arial" pitchFamily="34" charset="0"/>
              </a:rPr>
              <a:t>Traffic and travel reports are seen as an important part of a favourite radio station by seven in ten listeners.</a:t>
            </a:r>
            <a:endParaRPr lang="en-GB" altLang="en-US" sz="1200" i="1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50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>
            <a:extLst>
              <a:ext uri="{FF2B5EF4-FFF2-40B4-BE49-F238E27FC236}">
                <a16:creationId xmlns:a16="http://schemas.microsoft.com/office/drawing/2014/main" id="{73C617C2-F2EE-FA0B-55A7-1C38A4969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20663"/>
            <a:ext cx="8715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Arial" panose="020B0604020202020204" pitchFamily="34" charset="0"/>
              </a:rPr>
              <a:t>ELEMENTS OF A FAVOURITE RADIO STATION - 2</a:t>
            </a:r>
          </a:p>
        </p:txBody>
      </p:sp>
      <p:graphicFrame>
        <p:nvGraphicFramePr>
          <p:cNvPr id="3" name="Object 1">
            <a:extLst>
              <a:ext uri="{FF2B5EF4-FFF2-40B4-BE49-F238E27FC236}">
                <a16:creationId xmlns:a16="http://schemas.microsoft.com/office/drawing/2014/main" id="{CCEDE5F9-A82B-A47A-CE40-A46547F062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440958"/>
              </p:ext>
            </p:extLst>
          </p:nvPr>
        </p:nvGraphicFramePr>
        <p:xfrm>
          <a:off x="736599" y="1928812"/>
          <a:ext cx="10564267" cy="417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Box 1068">
            <a:extLst>
              <a:ext uri="{FF2B5EF4-FFF2-40B4-BE49-F238E27FC236}">
                <a16:creationId xmlns:a16="http://schemas.microsoft.com/office/drawing/2014/main" id="{357128EC-F195-84BC-57DE-810D7E359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906210"/>
            <a:ext cx="298450" cy="247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1000" b="1" dirty="0">
                <a:solidFill>
                  <a:schemeClr val="bg1">
                    <a:lumMod val="75000"/>
                  </a:schemeClr>
                </a:solidFill>
              </a:rPr>
              <a:t>%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0260CE0-F15C-6CBC-4C72-BE0BA7F09E94}"/>
              </a:ext>
            </a:extLst>
          </p:cNvPr>
          <p:cNvGrpSpPr/>
          <p:nvPr/>
        </p:nvGrpSpPr>
        <p:grpSpPr>
          <a:xfrm>
            <a:off x="218433" y="6148855"/>
            <a:ext cx="11782097" cy="641987"/>
            <a:chOff x="218433" y="6148855"/>
            <a:chExt cx="11782097" cy="64198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4D1506A-8823-4C6E-8C2A-AF2D02ADECAB}"/>
                </a:ext>
              </a:extLst>
            </p:cNvPr>
            <p:cNvSpPr/>
            <p:nvPr/>
          </p:nvSpPr>
          <p:spPr bwMode="auto">
            <a:xfrm>
              <a:off x="7235767" y="6258736"/>
              <a:ext cx="156164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GB" altLang="en-US" sz="10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2023</a:t>
              </a:r>
              <a:r>
                <a:rPr lang="en-GB" altLang="en-US" sz="9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                      </a:t>
              </a:r>
              <a:r>
                <a:rPr lang="en-GB" altLang="en-US" sz="8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Stage 2</a:t>
              </a:r>
              <a:r>
                <a:rPr lang="en-GB" altLang="en-US" sz="9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 </a:t>
              </a:r>
              <a:endParaRPr lang="en-GB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34D76B2-05BB-F2C2-25C0-42B96C353C0A}"/>
                </a:ext>
              </a:extLst>
            </p:cNvPr>
            <p:cNvSpPr/>
            <p:nvPr/>
          </p:nvSpPr>
          <p:spPr bwMode="auto">
            <a:xfrm>
              <a:off x="8083160" y="6324959"/>
              <a:ext cx="163512" cy="128588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pic>
          <p:nvPicPr>
            <p:cNvPr id="12" name="Picture 5" descr="ChapmanPPT_bkgd2a">
              <a:extLst>
                <a:ext uri="{FF2B5EF4-FFF2-40B4-BE49-F238E27FC236}">
                  <a16:creationId xmlns:a16="http://schemas.microsoft.com/office/drawing/2014/main" id="{041FCC7A-25A6-64AA-F42D-1567536038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8230" y="6148855"/>
              <a:ext cx="2232300" cy="526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 descr="GTN UK">
              <a:extLst>
                <a:ext uri="{FF2B5EF4-FFF2-40B4-BE49-F238E27FC236}">
                  <a16:creationId xmlns:a16="http://schemas.microsoft.com/office/drawing/2014/main" id="{5D631B4E-92AC-F097-5203-E4D2138B62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90" b="12381"/>
            <a:stretch/>
          </p:blipFill>
          <p:spPr bwMode="auto">
            <a:xfrm>
              <a:off x="218433" y="6166226"/>
              <a:ext cx="1593929" cy="624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C7EDF74-C4E4-06DC-7346-D9C55C2BAD1A}"/>
                </a:ext>
              </a:extLst>
            </p:cNvPr>
            <p:cNvGrpSpPr/>
            <p:nvPr/>
          </p:nvGrpSpPr>
          <p:grpSpPr>
            <a:xfrm>
              <a:off x="3848723" y="6234529"/>
              <a:ext cx="2232300" cy="316539"/>
              <a:chOff x="4824481" y="6236508"/>
              <a:chExt cx="2232300" cy="31653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B232BF0-9D50-1B1D-E2F3-EE206AFF907B}"/>
                  </a:ext>
                </a:extLst>
              </p:cNvPr>
              <p:cNvSpPr/>
              <p:nvPr/>
            </p:nvSpPr>
            <p:spPr bwMode="auto">
              <a:xfrm>
                <a:off x="5725673" y="6326191"/>
                <a:ext cx="163512" cy="128588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7E8227B-8C73-7B18-F77C-A1984E2B1984}"/>
                  </a:ext>
                </a:extLst>
              </p:cNvPr>
              <p:cNvSpPr/>
              <p:nvPr/>
            </p:nvSpPr>
            <p:spPr bwMode="auto">
              <a:xfrm>
                <a:off x="6351441" y="6324959"/>
                <a:ext cx="163512" cy="128588"/>
              </a:xfrm>
              <a:prstGeom prst="rect">
                <a:avLst/>
              </a:prstGeom>
              <a:solidFill>
                <a:srgbClr val="C00000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CF033DF-8000-4AB6-3A89-2C84B3E2A927}"/>
                  </a:ext>
                </a:extLst>
              </p:cNvPr>
              <p:cNvGrpSpPr/>
              <p:nvPr/>
            </p:nvGrpSpPr>
            <p:grpSpPr>
              <a:xfrm>
                <a:off x="4824481" y="6236508"/>
                <a:ext cx="2232300" cy="316539"/>
                <a:chOff x="4824481" y="6236508"/>
                <a:chExt cx="2232300" cy="316539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C2F50881-5625-5964-CCC0-9898DA2AE6F0}"/>
                    </a:ext>
                  </a:extLst>
                </p:cNvPr>
                <p:cNvSpPr/>
                <p:nvPr/>
              </p:nvSpPr>
              <p:spPr bwMode="auto">
                <a:xfrm>
                  <a:off x="4824481" y="6236508"/>
                  <a:ext cx="2232300" cy="316539"/>
                </a:xfrm>
                <a:prstGeom prst="rect">
                  <a:avLst/>
                </a:prstGeom>
                <a:no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GB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5D24BD9-E429-52C6-4883-3277FED1C42E}"/>
                    </a:ext>
                  </a:extLst>
                </p:cNvPr>
                <p:cNvSpPr/>
                <p:nvPr/>
              </p:nvSpPr>
              <p:spPr bwMode="auto">
                <a:xfrm>
                  <a:off x="5005279" y="6258736"/>
                  <a:ext cx="1963999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GB" altLang="en-US" sz="10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Stage 1</a:t>
                  </a:r>
                  <a:r>
                    <a:rPr lang="en-GB" altLang="en-US" sz="9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 </a:t>
                  </a:r>
                  <a:r>
                    <a:rPr lang="en-GB" altLang="en-US" sz="8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  </a:t>
                  </a:r>
                  <a:r>
                    <a:rPr lang="en-GB" altLang="en-US" sz="9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          </a:t>
                  </a:r>
                  <a:r>
                    <a:rPr lang="en-GB" altLang="en-US" sz="8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2016</a:t>
                  </a:r>
                  <a:r>
                    <a:rPr lang="en-GB" altLang="en-US" sz="9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 </a:t>
                  </a:r>
                  <a:r>
                    <a:rPr lang="en-GB" altLang="en-US" sz="10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  </a:t>
                  </a:r>
                  <a:r>
                    <a:rPr lang="en-GB" altLang="en-US" sz="9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      </a:t>
                  </a:r>
                  <a:r>
                    <a:rPr lang="en-GB" altLang="en-US" sz="10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   </a:t>
                  </a:r>
                  <a:r>
                    <a:rPr lang="en-GB" altLang="en-US" sz="8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2023</a:t>
                  </a:r>
                  <a:endParaRPr lang="en-GB" sz="10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EED7BA3-A962-B0BE-792D-25D701B0530F}"/>
                </a:ext>
              </a:extLst>
            </p:cNvPr>
            <p:cNvSpPr/>
            <p:nvPr/>
          </p:nvSpPr>
          <p:spPr bwMode="auto">
            <a:xfrm>
              <a:off x="7052601" y="6232554"/>
              <a:ext cx="1847388" cy="316539"/>
            </a:xfrm>
            <a:prstGeom prst="rect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  <p:sp>
        <p:nvSpPr>
          <p:cNvPr id="15" name="Rectangle 18">
            <a:extLst>
              <a:ext uri="{FF2B5EF4-FFF2-40B4-BE49-F238E27FC236}">
                <a16:creationId xmlns:a16="http://schemas.microsoft.com/office/drawing/2014/main" id="{705863B6-0ED2-7F2F-ABF6-669FB05C5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620713"/>
            <a:ext cx="11763374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GB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Q</a:t>
            </a:r>
            <a:r>
              <a:rPr lang="en-GB" altLang="en-US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    </a:t>
            </a:r>
            <a:r>
              <a:rPr lang="en-GB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When you think of all the things that make up your favourite radio station, apart from the presenters, music and the main programmes, how important are each of these elements?</a:t>
            </a:r>
          </a:p>
          <a:p>
            <a:pPr>
              <a:defRPr/>
            </a:pPr>
            <a:endParaRPr lang="en-GB" altLang="en-US" sz="600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  <a:p>
            <a:pPr>
              <a:defRPr/>
            </a:pPr>
            <a:r>
              <a:rPr lang="en-GB" sz="105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    How important is it that your radio station has Traffic &amp; Travel bulletins?</a:t>
            </a:r>
            <a:endParaRPr lang="en-GB" altLang="en-US" sz="1050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5F76CEB2-CC2F-E405-71A2-8967301E3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4465"/>
            <a:ext cx="12191999" cy="523862"/>
          </a:xfrm>
          <a:prstGeom prst="rect">
            <a:avLst/>
          </a:prstGeom>
          <a:noFill/>
          <a:ln>
            <a:noFill/>
          </a:ln>
        </p:spPr>
        <p:txBody>
          <a:bodyPr wrap="squar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GB" altLang="en-US" sz="14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</a:rPr>
              <a:t>When listeners focus on the traffic and travel bulletins they got on a particular day,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en-GB" altLang="en-US" sz="14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</a:rPr>
              <a:t>a near eight in ten listeners will say they have been important.</a:t>
            </a:r>
            <a:endParaRPr lang="en-GB" altLang="en-US" sz="1400" i="1" dirty="0">
              <a:solidFill>
                <a:schemeClr val="accent4">
                  <a:lumMod val="7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03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E0A0851-8C8C-4B04-7C02-C90D38E9D2CA}"/>
              </a:ext>
            </a:extLst>
          </p:cNvPr>
          <p:cNvGrpSpPr/>
          <p:nvPr/>
        </p:nvGrpSpPr>
        <p:grpSpPr>
          <a:xfrm>
            <a:off x="218433" y="6148855"/>
            <a:ext cx="11782097" cy="641987"/>
            <a:chOff x="218433" y="6148855"/>
            <a:chExt cx="11782097" cy="641987"/>
          </a:xfrm>
        </p:grpSpPr>
        <p:pic>
          <p:nvPicPr>
            <p:cNvPr id="8" name="Picture 5" descr="ChapmanPPT_bkgd2a">
              <a:extLst>
                <a:ext uri="{FF2B5EF4-FFF2-40B4-BE49-F238E27FC236}">
                  <a16:creationId xmlns:a16="http://schemas.microsoft.com/office/drawing/2014/main" id="{45BB6D8A-71E1-1A54-B62F-2718A67C19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8230" y="6148855"/>
              <a:ext cx="2232300" cy="526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 descr="GTN UK">
              <a:extLst>
                <a:ext uri="{FF2B5EF4-FFF2-40B4-BE49-F238E27FC236}">
                  <a16:creationId xmlns:a16="http://schemas.microsoft.com/office/drawing/2014/main" id="{3EADA60C-D5D5-8713-3C0F-28E5330D3B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90" b="12381"/>
            <a:stretch/>
          </p:blipFill>
          <p:spPr bwMode="auto">
            <a:xfrm>
              <a:off x="218433" y="6166226"/>
              <a:ext cx="1593929" cy="624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BA02DA1-C6D1-9769-104D-3C4FBACC36EF}"/>
                </a:ext>
              </a:extLst>
            </p:cNvPr>
            <p:cNvGrpSpPr/>
            <p:nvPr/>
          </p:nvGrpSpPr>
          <p:grpSpPr>
            <a:xfrm>
              <a:off x="4824481" y="6236508"/>
              <a:ext cx="2232300" cy="316539"/>
              <a:chOff x="4824481" y="6236508"/>
              <a:chExt cx="2232300" cy="31653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C05A6E0-8161-41D5-233B-3B70617B6D88}"/>
                  </a:ext>
                </a:extLst>
              </p:cNvPr>
              <p:cNvSpPr/>
              <p:nvPr/>
            </p:nvSpPr>
            <p:spPr bwMode="auto">
              <a:xfrm>
                <a:off x="5725673" y="6326191"/>
                <a:ext cx="163512" cy="128588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8B14D7F-5E0E-2F21-780F-334215B5553A}"/>
                  </a:ext>
                </a:extLst>
              </p:cNvPr>
              <p:cNvSpPr/>
              <p:nvPr/>
            </p:nvSpPr>
            <p:spPr bwMode="auto">
              <a:xfrm>
                <a:off x="6351441" y="6324959"/>
                <a:ext cx="163512" cy="128588"/>
              </a:xfrm>
              <a:prstGeom prst="rect">
                <a:avLst/>
              </a:prstGeom>
              <a:solidFill>
                <a:srgbClr val="C00000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9DEDF941-AC42-51CA-7BBE-94FEBB7A6D36}"/>
                  </a:ext>
                </a:extLst>
              </p:cNvPr>
              <p:cNvGrpSpPr/>
              <p:nvPr/>
            </p:nvGrpSpPr>
            <p:grpSpPr>
              <a:xfrm>
                <a:off x="4824481" y="6236508"/>
                <a:ext cx="2232300" cy="316539"/>
                <a:chOff x="4824481" y="6236508"/>
                <a:chExt cx="2232300" cy="316539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844E15E3-4BBF-94DA-1C26-E499D0998DE3}"/>
                    </a:ext>
                  </a:extLst>
                </p:cNvPr>
                <p:cNvSpPr/>
                <p:nvPr/>
              </p:nvSpPr>
              <p:spPr bwMode="auto">
                <a:xfrm>
                  <a:off x="4824481" y="6236508"/>
                  <a:ext cx="2232300" cy="316539"/>
                </a:xfrm>
                <a:prstGeom prst="rect">
                  <a:avLst/>
                </a:prstGeom>
                <a:noFill/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GB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2B38F1D2-412F-A3D5-6281-8E9764550293}"/>
                    </a:ext>
                  </a:extLst>
                </p:cNvPr>
                <p:cNvSpPr/>
                <p:nvPr/>
              </p:nvSpPr>
              <p:spPr bwMode="auto">
                <a:xfrm>
                  <a:off x="5005279" y="6258736"/>
                  <a:ext cx="1963999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GB" altLang="en-US" sz="10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Stage 1</a:t>
                  </a:r>
                  <a:r>
                    <a:rPr lang="en-GB" altLang="en-US" sz="9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 </a:t>
                  </a:r>
                  <a:r>
                    <a:rPr lang="en-GB" altLang="en-US" sz="8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  </a:t>
                  </a:r>
                  <a:r>
                    <a:rPr lang="en-GB" altLang="en-US" sz="9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          </a:t>
                  </a:r>
                  <a:r>
                    <a:rPr lang="en-GB" altLang="en-US" sz="8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2016</a:t>
                  </a:r>
                  <a:r>
                    <a:rPr lang="en-GB" altLang="en-US" sz="9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 </a:t>
                  </a:r>
                  <a:r>
                    <a:rPr lang="en-GB" altLang="en-US" sz="10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  </a:t>
                  </a:r>
                  <a:r>
                    <a:rPr lang="en-GB" altLang="en-US" sz="9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      </a:t>
                  </a:r>
                  <a:r>
                    <a:rPr lang="en-GB" altLang="en-US" sz="10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   </a:t>
                  </a:r>
                  <a:r>
                    <a:rPr lang="en-GB" altLang="en-US" sz="800" dirty="0">
                      <a:solidFill>
                        <a:schemeClr val="bg1">
                          <a:lumMod val="50000"/>
                        </a:schemeClr>
                      </a:solidFill>
                      <a:latin typeface="Arial" pitchFamily="34" charset="0"/>
                    </a:rPr>
                    <a:t>2023</a:t>
                  </a:r>
                  <a:endParaRPr lang="en-GB" sz="10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" name="Rectangle 18">
            <a:extLst>
              <a:ext uri="{FF2B5EF4-FFF2-40B4-BE49-F238E27FC236}">
                <a16:creationId xmlns:a16="http://schemas.microsoft.com/office/drawing/2014/main" id="{9644B18D-62E7-35F8-1FFD-F01D11236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620713"/>
            <a:ext cx="11763374" cy="41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Q    If the radio station you were listening to before you were about to travel or whilst you were travelling, did </a:t>
            </a:r>
            <a:r>
              <a:rPr lang="en-GB" altLang="en-US" sz="1050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not</a:t>
            </a:r>
            <a:r>
              <a:rPr lang="en-GB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have up-to-the-minute traffic and travel bulletins, how likely are you 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      look for a radio station that does have </a:t>
            </a:r>
            <a:r>
              <a:rPr lang="en-GB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up-to-the-minute traffic and travel bulletins?</a:t>
            </a:r>
            <a:endParaRPr lang="en-GB" altLang="en-US" sz="1000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65BF0CA1-29A0-B81C-A890-119FB8FF1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20663"/>
            <a:ext cx="8715375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Arial" panose="020B0604020202020204" pitchFamily="34" charset="0"/>
              </a:rPr>
              <a:t>SWITCH RADIO STATIONS TO GET TRAFFIC &amp; TRAVEL - 1</a:t>
            </a:r>
          </a:p>
        </p:txBody>
      </p:sp>
      <p:sp>
        <p:nvSpPr>
          <p:cNvPr id="2" name="Text Box 1068">
            <a:extLst>
              <a:ext uri="{FF2B5EF4-FFF2-40B4-BE49-F238E27FC236}">
                <a16:creationId xmlns:a16="http://schemas.microsoft.com/office/drawing/2014/main" id="{50998C03-168F-D4D0-9EB0-D590A1A82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906210"/>
            <a:ext cx="298450" cy="247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1000" b="1" dirty="0">
                <a:solidFill>
                  <a:schemeClr val="bg1">
                    <a:lumMod val="75000"/>
                  </a:schemeClr>
                </a:solidFill>
              </a:rPr>
              <a:t>%</a:t>
            </a:r>
          </a:p>
        </p:txBody>
      </p:sp>
      <p:graphicFrame>
        <p:nvGraphicFramePr>
          <p:cNvPr id="11" name="Object 1">
            <a:extLst>
              <a:ext uri="{FF2B5EF4-FFF2-40B4-BE49-F238E27FC236}">
                <a16:creationId xmlns:a16="http://schemas.microsoft.com/office/drawing/2014/main" id="{33748516-9C02-C122-850A-8C0C2084C6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9101130"/>
              </p:ext>
            </p:extLst>
          </p:nvPr>
        </p:nvGraphicFramePr>
        <p:xfrm>
          <a:off x="736599" y="0"/>
          <a:ext cx="10564267" cy="610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Rectangle 19">
            <a:extLst>
              <a:ext uri="{FF2B5EF4-FFF2-40B4-BE49-F238E27FC236}">
                <a16:creationId xmlns:a16="http://schemas.microsoft.com/office/drawing/2014/main" id="{75ACC5D0-185F-43BE-B2AF-C38DB181B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1206" y="2582034"/>
            <a:ext cx="6731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48</a:t>
            </a:r>
            <a:r>
              <a:rPr lang="en-GB" altLang="en-US" sz="9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%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8A59013C-D63E-C046-CA5A-9F7F90217118}"/>
              </a:ext>
            </a:extLst>
          </p:cNvPr>
          <p:cNvSpPr/>
          <p:nvPr/>
        </p:nvSpPr>
        <p:spPr>
          <a:xfrm rot="16200000">
            <a:off x="3193120" y="1036240"/>
            <a:ext cx="45719" cy="3642767"/>
          </a:xfrm>
          <a:prstGeom prst="rightBrac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Rectangle 19">
            <a:extLst>
              <a:ext uri="{FF2B5EF4-FFF2-40B4-BE49-F238E27FC236}">
                <a16:creationId xmlns:a16="http://schemas.microsoft.com/office/drawing/2014/main" id="{3C799668-8B20-9A2A-5DB9-275385BB7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9855" y="2583360"/>
            <a:ext cx="6731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rgbClr val="C00000"/>
                </a:solidFill>
                <a:latin typeface="Arial" panose="020B0604020202020204" pitchFamily="34" charset="0"/>
              </a:rPr>
              <a:t>43</a:t>
            </a:r>
            <a:r>
              <a:rPr lang="en-GB" altLang="en-US" sz="900" b="1" dirty="0">
                <a:solidFill>
                  <a:srgbClr val="C00000"/>
                </a:solidFill>
                <a:latin typeface="Arial" panose="020B0604020202020204" pitchFamily="34" charset="0"/>
              </a:rPr>
              <a:t>%</a:t>
            </a:r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AEDEB645-DA49-B46E-046A-661BB9751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4465"/>
            <a:ext cx="12191999" cy="523862"/>
          </a:xfrm>
          <a:prstGeom prst="rect">
            <a:avLst/>
          </a:prstGeom>
          <a:noFill/>
          <a:ln>
            <a:noFill/>
          </a:ln>
        </p:spPr>
        <p:txBody>
          <a:bodyPr wrap="squar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1400" b="1" dirty="0">
                <a:solidFill>
                  <a:srgbClr val="C00000"/>
                </a:solidFill>
                <a:latin typeface="Arial" pitchFamily="34" charset="0"/>
              </a:rPr>
              <a:t>A large proportion of listeners will actively look for a station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1400" b="1" dirty="0">
                <a:solidFill>
                  <a:srgbClr val="C00000"/>
                </a:solidFill>
                <a:latin typeface="Arial" pitchFamily="34" charset="0"/>
              </a:rPr>
              <a:t>giving them traffic and travel reports.</a:t>
            </a:r>
            <a:endParaRPr lang="en-GB" altLang="en-US" sz="1200" i="1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9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hedule service at Carr Chevrolet to get your radio repaired">
            <a:extLst>
              <a:ext uri="{FF2B5EF4-FFF2-40B4-BE49-F238E27FC236}">
                <a16:creationId xmlns:a16="http://schemas.microsoft.com/office/drawing/2014/main" id="{124319DF-B992-E03E-F144-6B8915AB62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64"/>
          <a:stretch/>
        </p:blipFill>
        <p:spPr bwMode="auto">
          <a:xfrm flipH="1">
            <a:off x="3847864" y="1943101"/>
            <a:ext cx="4466388" cy="297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94BA4774-1627-863B-C064-95015527CF3B}"/>
              </a:ext>
            </a:extLst>
          </p:cNvPr>
          <p:cNvSpPr/>
          <p:nvPr/>
        </p:nvSpPr>
        <p:spPr>
          <a:xfrm>
            <a:off x="894735" y="1173482"/>
            <a:ext cx="2839114" cy="1340998"/>
          </a:xfrm>
          <a:prstGeom prst="wedgeEllipseCallout">
            <a:avLst>
              <a:gd name="adj1" fmla="val 49909"/>
              <a:gd name="adj2" fmla="val 6440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4F814F60-A052-BDF3-66BE-C14CB2C7E72D}"/>
              </a:ext>
            </a:extLst>
          </p:cNvPr>
          <p:cNvSpPr/>
          <p:nvPr/>
        </p:nvSpPr>
        <p:spPr>
          <a:xfrm>
            <a:off x="5032452" y="5044073"/>
            <a:ext cx="3944172" cy="985552"/>
          </a:xfrm>
          <a:prstGeom prst="wedgeEllipseCallout">
            <a:avLst>
              <a:gd name="adj1" fmla="val -48979"/>
              <a:gd name="adj2" fmla="val -5777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B7D0C773-D352-DF47-C15E-77417E9C423B}"/>
              </a:ext>
            </a:extLst>
          </p:cNvPr>
          <p:cNvSpPr/>
          <p:nvPr/>
        </p:nvSpPr>
        <p:spPr>
          <a:xfrm>
            <a:off x="8894996" y="1880812"/>
            <a:ext cx="2842197" cy="1024726"/>
          </a:xfrm>
          <a:prstGeom prst="wedgeEllipseCallout">
            <a:avLst>
              <a:gd name="adj1" fmla="val -66721"/>
              <a:gd name="adj2" fmla="val 34149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31C4887-4F7C-5138-CB0E-499B236ACE4E}"/>
              </a:ext>
            </a:extLst>
          </p:cNvPr>
          <p:cNvSpPr/>
          <p:nvPr/>
        </p:nvSpPr>
        <p:spPr>
          <a:xfrm>
            <a:off x="1208243" y="2752898"/>
            <a:ext cx="2123024" cy="1133074"/>
          </a:xfrm>
          <a:prstGeom prst="wedgeRoundRectCallout">
            <a:avLst>
              <a:gd name="adj1" fmla="val 66260"/>
              <a:gd name="adj2" fmla="val 70546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DB1A6DC0-402F-8C7F-870F-CE501D593F84}"/>
              </a:ext>
            </a:extLst>
          </p:cNvPr>
          <p:cNvSpPr/>
          <p:nvPr/>
        </p:nvSpPr>
        <p:spPr>
          <a:xfrm>
            <a:off x="8830849" y="3092336"/>
            <a:ext cx="1916665" cy="1086132"/>
          </a:xfrm>
          <a:prstGeom prst="wedgeRoundRectCallout">
            <a:avLst>
              <a:gd name="adj1" fmla="val -68147"/>
              <a:gd name="adj2" fmla="val -39922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ABE0EDEF-2F68-BD38-ECA9-AFBF82E03FCE}"/>
              </a:ext>
            </a:extLst>
          </p:cNvPr>
          <p:cNvSpPr/>
          <p:nvPr/>
        </p:nvSpPr>
        <p:spPr>
          <a:xfrm>
            <a:off x="1436074" y="5326214"/>
            <a:ext cx="3260225" cy="703410"/>
          </a:xfrm>
          <a:prstGeom prst="wedgeRoundRectCallout">
            <a:avLst>
              <a:gd name="adj1" fmla="val 51029"/>
              <a:gd name="adj2" fmla="val -94986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0C52DA44-F5FC-373B-CCB3-30D671C0EB19}"/>
              </a:ext>
            </a:extLst>
          </p:cNvPr>
          <p:cNvSpPr/>
          <p:nvPr/>
        </p:nvSpPr>
        <p:spPr>
          <a:xfrm>
            <a:off x="8618253" y="4585270"/>
            <a:ext cx="2911866" cy="646331"/>
          </a:xfrm>
          <a:prstGeom prst="wedgeEllipseCallout">
            <a:avLst>
              <a:gd name="adj1" fmla="val -56599"/>
              <a:gd name="adj2" fmla="val -113982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914F1641-FE19-F427-1B71-26D41723FB2D}"/>
              </a:ext>
            </a:extLst>
          </p:cNvPr>
          <p:cNvSpPr/>
          <p:nvPr/>
        </p:nvSpPr>
        <p:spPr>
          <a:xfrm>
            <a:off x="6268275" y="1201056"/>
            <a:ext cx="3602726" cy="494545"/>
          </a:xfrm>
          <a:prstGeom prst="wedgeRoundRectCallout">
            <a:avLst>
              <a:gd name="adj1" fmla="val -50360"/>
              <a:gd name="adj2" fmla="val 95791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F3E1643-64BE-E832-7823-59EA4B763715}"/>
              </a:ext>
            </a:extLst>
          </p:cNvPr>
          <p:cNvSpPr txBox="1"/>
          <p:nvPr/>
        </p:nvSpPr>
        <p:spPr>
          <a:xfrm>
            <a:off x="1257939" y="2822218"/>
            <a:ext cx="21120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the station I was listening to had no traffic updates while I was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on a journey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then yes, I would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most definitely find another station 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0" name="Speech Bubble: Oval 49">
            <a:extLst>
              <a:ext uri="{FF2B5EF4-FFF2-40B4-BE49-F238E27FC236}">
                <a16:creationId xmlns:a16="http://schemas.microsoft.com/office/drawing/2014/main" id="{21600A50-A4D1-8E26-D4BE-4245D6D45C53}"/>
              </a:ext>
            </a:extLst>
          </p:cNvPr>
          <p:cNvSpPr/>
          <p:nvPr/>
        </p:nvSpPr>
        <p:spPr>
          <a:xfrm>
            <a:off x="1008224" y="4288847"/>
            <a:ext cx="2581342" cy="755225"/>
          </a:xfrm>
          <a:prstGeom prst="wedgeEllipseCallout">
            <a:avLst>
              <a:gd name="adj1" fmla="val 53392"/>
              <a:gd name="adj2" fmla="val -4578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2AEB895F-0950-9BF0-FA76-917099157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620713"/>
            <a:ext cx="11763375" cy="41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GB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Q    In a recent survey, a surprising number of people told us that if the radio station they were listening to before they were about to travel or whilst they were travelling, did not have </a:t>
            </a:r>
          </a:p>
          <a:p>
            <a:pPr>
              <a:defRPr/>
            </a:pPr>
            <a:r>
              <a:rPr lang="en-GB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       up-to-the-minute traffic and travel bulletins, they would probably look for a radio station that does have up-to-the-minute traffic and travel bulletins. Would you?</a:t>
            </a:r>
            <a:endParaRPr lang="en-GB" altLang="en-US" sz="1000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D982A3BC-F4D8-3CF3-4A78-7C1C3DA8C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20663"/>
            <a:ext cx="8715375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Arial" panose="020B0604020202020204" pitchFamily="34" charset="0"/>
              </a:rPr>
              <a:t>SWITCH RADIO STATIONS TO GET TRAFFIC &amp; TRAVEL - 2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2C1F37-E9EC-278F-968C-C02C6FFD601B}"/>
              </a:ext>
            </a:extLst>
          </p:cNvPr>
          <p:cNvSpPr txBox="1"/>
          <p:nvPr/>
        </p:nvSpPr>
        <p:spPr>
          <a:xfrm>
            <a:off x="1436074" y="4350360"/>
            <a:ext cx="19840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It's not important to me for my short journey but </a:t>
            </a:r>
            <a:r>
              <a:rPr lang="en-GB" sz="1200" dirty="0">
                <a:solidFill>
                  <a:srgbClr val="FF0000"/>
                </a:solidFill>
              </a:rPr>
              <a:t>would</a:t>
            </a:r>
            <a:r>
              <a:rPr lang="en-GB" sz="1200" dirty="0"/>
              <a:t> be </a:t>
            </a:r>
            <a:r>
              <a:rPr lang="en-GB" sz="1200" dirty="0">
                <a:solidFill>
                  <a:srgbClr val="FF0000"/>
                </a:solidFill>
              </a:rPr>
              <a:t>if travelling further</a:t>
            </a:r>
            <a:r>
              <a:rPr lang="en-GB" sz="1200" dirty="0"/>
              <a:t>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EA4248-D1E5-F800-7D9D-F937D93929CC}"/>
              </a:ext>
            </a:extLst>
          </p:cNvPr>
          <p:cNvSpPr txBox="1"/>
          <p:nvPr/>
        </p:nvSpPr>
        <p:spPr>
          <a:xfrm>
            <a:off x="1468226" y="5371048"/>
            <a:ext cx="3260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On a </a:t>
            </a:r>
            <a:r>
              <a:rPr lang="en-GB" sz="1200" dirty="0">
                <a:solidFill>
                  <a:srgbClr val="FF0000"/>
                </a:solidFill>
              </a:rPr>
              <a:t>long journey</a:t>
            </a:r>
            <a:r>
              <a:rPr lang="en-GB" sz="1200" dirty="0"/>
              <a:t> then </a:t>
            </a:r>
            <a:r>
              <a:rPr lang="en-GB" sz="1200" dirty="0">
                <a:solidFill>
                  <a:srgbClr val="FF0000"/>
                </a:solidFill>
              </a:rPr>
              <a:t>yes I definitely would </a:t>
            </a:r>
            <a:r>
              <a:rPr lang="en-GB" sz="1200" dirty="0"/>
              <a:t>look for another station. This is when I would really want up to the minute travel information.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F38300-C68B-0A34-A168-2B59E9F87F47}"/>
              </a:ext>
            </a:extLst>
          </p:cNvPr>
          <p:cNvSpPr txBox="1"/>
          <p:nvPr/>
        </p:nvSpPr>
        <p:spPr>
          <a:xfrm>
            <a:off x="9288497" y="2062722"/>
            <a:ext cx="21257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Yes.</a:t>
            </a:r>
            <a:r>
              <a:rPr lang="en-GB" sz="1200" dirty="0"/>
              <a:t> Because of my </a:t>
            </a:r>
            <a:r>
              <a:rPr lang="en-GB" sz="1200" dirty="0">
                <a:solidFill>
                  <a:srgbClr val="FF0000"/>
                </a:solidFill>
              </a:rPr>
              <a:t>work</a:t>
            </a:r>
            <a:r>
              <a:rPr lang="en-GB" sz="1200" dirty="0"/>
              <a:t> I </a:t>
            </a:r>
            <a:r>
              <a:rPr lang="en-GB" sz="1200" dirty="0">
                <a:solidFill>
                  <a:srgbClr val="FF0000"/>
                </a:solidFill>
              </a:rPr>
              <a:t>need</a:t>
            </a:r>
            <a:r>
              <a:rPr lang="en-GB" sz="1200" dirty="0"/>
              <a:t> to be </a:t>
            </a:r>
            <a:r>
              <a:rPr lang="en-GB" sz="1200" dirty="0">
                <a:solidFill>
                  <a:srgbClr val="FF0000"/>
                </a:solidFill>
              </a:rPr>
              <a:t>kept updated </a:t>
            </a:r>
            <a:r>
              <a:rPr lang="en-GB" sz="1200" dirty="0"/>
              <a:t>on any new traffic situations.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DC76D3-5898-5B24-CD35-BA8B0B18F544}"/>
              </a:ext>
            </a:extLst>
          </p:cNvPr>
          <p:cNvSpPr txBox="1"/>
          <p:nvPr/>
        </p:nvSpPr>
        <p:spPr>
          <a:xfrm>
            <a:off x="1244736" y="1336212"/>
            <a:ext cx="25813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I would </a:t>
            </a:r>
            <a:r>
              <a:rPr lang="en-GB" sz="1200" dirty="0"/>
              <a:t>but only </a:t>
            </a:r>
            <a:r>
              <a:rPr lang="en-GB" sz="1200" dirty="0">
                <a:solidFill>
                  <a:srgbClr val="FF0000"/>
                </a:solidFill>
              </a:rPr>
              <a:t>if the trip is </a:t>
            </a:r>
            <a:r>
              <a:rPr lang="en-GB" sz="1200" dirty="0"/>
              <a:t>of a certain </a:t>
            </a:r>
            <a:r>
              <a:rPr lang="en-GB" sz="1200" dirty="0">
                <a:solidFill>
                  <a:srgbClr val="FF0000"/>
                </a:solidFill>
              </a:rPr>
              <a:t>distance</a:t>
            </a:r>
            <a:r>
              <a:rPr lang="en-GB" sz="1200" dirty="0"/>
              <a:t> and especially if </a:t>
            </a:r>
            <a:r>
              <a:rPr lang="en-GB" sz="1200" dirty="0">
                <a:solidFill>
                  <a:srgbClr val="FF0000"/>
                </a:solidFill>
              </a:rPr>
              <a:t>driving in an area I am not familiar with </a:t>
            </a:r>
            <a:r>
              <a:rPr lang="en-GB" sz="1200" dirty="0"/>
              <a:t>so do not know the roads well enough to get around any delays.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04D57B-9005-CD86-8159-73E6B8AC1AFD}"/>
              </a:ext>
            </a:extLst>
          </p:cNvPr>
          <p:cNvSpPr txBox="1"/>
          <p:nvPr/>
        </p:nvSpPr>
        <p:spPr>
          <a:xfrm>
            <a:off x="6400796" y="1219044"/>
            <a:ext cx="34535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It’s better to be </a:t>
            </a:r>
            <a:r>
              <a:rPr lang="en-GB" sz="1200" dirty="0">
                <a:solidFill>
                  <a:srgbClr val="FF0000"/>
                </a:solidFill>
              </a:rPr>
              <a:t>aware of any delays </a:t>
            </a:r>
            <a:r>
              <a:rPr lang="en-GB" sz="1200" dirty="0"/>
              <a:t>while travelling so </a:t>
            </a:r>
            <a:r>
              <a:rPr lang="en-GB" sz="1200" dirty="0">
                <a:solidFill>
                  <a:srgbClr val="FF0000"/>
                </a:solidFill>
              </a:rPr>
              <a:t>I would </a:t>
            </a:r>
            <a:r>
              <a:rPr lang="en-GB" sz="1200" dirty="0"/>
              <a:t>too, I'd skip to another station.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59A9DA-4E9D-3190-CC02-43E6FF6A7225}"/>
              </a:ext>
            </a:extLst>
          </p:cNvPr>
          <p:cNvSpPr txBox="1"/>
          <p:nvPr/>
        </p:nvSpPr>
        <p:spPr>
          <a:xfrm>
            <a:off x="8884419" y="4669418"/>
            <a:ext cx="23795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Yes</a:t>
            </a:r>
            <a:r>
              <a:rPr lang="en-GB" sz="1200" dirty="0"/>
              <a:t>, because the travel reports are an </a:t>
            </a:r>
            <a:r>
              <a:rPr lang="en-GB" sz="1200" dirty="0">
                <a:solidFill>
                  <a:srgbClr val="FF0000"/>
                </a:solidFill>
              </a:rPr>
              <a:t>important part of my commute.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322A55D-B377-47EB-8764-EC2A032FFB9B}"/>
              </a:ext>
            </a:extLst>
          </p:cNvPr>
          <p:cNvSpPr txBox="1"/>
          <p:nvPr/>
        </p:nvSpPr>
        <p:spPr>
          <a:xfrm>
            <a:off x="8976624" y="3210357"/>
            <a:ext cx="17708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Yes important </a:t>
            </a:r>
            <a:r>
              <a:rPr lang="en-GB" sz="1200" dirty="0"/>
              <a:t>to have a radio station that gives you travel updates on your </a:t>
            </a:r>
            <a:r>
              <a:rPr lang="en-GB" sz="1200" dirty="0">
                <a:solidFill>
                  <a:srgbClr val="FF0000"/>
                </a:solidFill>
              </a:rPr>
              <a:t>journey to work</a:t>
            </a:r>
            <a:r>
              <a:rPr lang="en-GB" sz="1200" dirty="0"/>
              <a:t>.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D873434-C3B3-125F-E788-A7431E4D534B}"/>
              </a:ext>
            </a:extLst>
          </p:cNvPr>
          <p:cNvSpPr txBox="1"/>
          <p:nvPr/>
        </p:nvSpPr>
        <p:spPr>
          <a:xfrm>
            <a:off x="5567740" y="5131083"/>
            <a:ext cx="30274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Yes </a:t>
            </a:r>
            <a:r>
              <a:rPr lang="en-GB" sz="1200" dirty="0"/>
              <a:t>as this would enable me to be </a:t>
            </a:r>
            <a:r>
              <a:rPr lang="en-GB" sz="1200" dirty="0">
                <a:solidFill>
                  <a:srgbClr val="FF0000"/>
                </a:solidFill>
              </a:rPr>
              <a:t>aware of anything</a:t>
            </a:r>
            <a:r>
              <a:rPr lang="en-GB" sz="1200" dirty="0"/>
              <a:t> that could </a:t>
            </a:r>
            <a:r>
              <a:rPr lang="en-GB" sz="1200" dirty="0">
                <a:solidFill>
                  <a:srgbClr val="FF0000"/>
                </a:solidFill>
              </a:rPr>
              <a:t>affect my journey</a:t>
            </a:r>
            <a:r>
              <a:rPr lang="en-GB" sz="1200" dirty="0"/>
              <a:t>. I could then plan or amend my journey accordingly, let people know I might be late, etc.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4C95263-DCB7-67E7-B96F-16F058610146}"/>
              </a:ext>
            </a:extLst>
          </p:cNvPr>
          <p:cNvGrpSpPr/>
          <p:nvPr/>
        </p:nvGrpSpPr>
        <p:grpSpPr>
          <a:xfrm>
            <a:off x="218433" y="6168174"/>
            <a:ext cx="11782097" cy="641987"/>
            <a:chOff x="218433" y="6148855"/>
            <a:chExt cx="11782097" cy="641987"/>
          </a:xfrm>
        </p:grpSpPr>
        <p:pic>
          <p:nvPicPr>
            <p:cNvPr id="8" name="Picture 5" descr="ChapmanPPT_bkgd2a">
              <a:extLst>
                <a:ext uri="{FF2B5EF4-FFF2-40B4-BE49-F238E27FC236}">
                  <a16:creationId xmlns:a16="http://schemas.microsoft.com/office/drawing/2014/main" id="{45BB6D8A-71E1-1A54-B62F-2718A67C19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8230" y="6148855"/>
              <a:ext cx="2232300" cy="526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 descr="GTN UK">
              <a:extLst>
                <a:ext uri="{FF2B5EF4-FFF2-40B4-BE49-F238E27FC236}">
                  <a16:creationId xmlns:a16="http://schemas.microsoft.com/office/drawing/2014/main" id="{3EADA60C-D5D5-8713-3C0F-28E5330D3B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90" b="12381"/>
            <a:stretch/>
          </p:blipFill>
          <p:spPr bwMode="auto">
            <a:xfrm>
              <a:off x="218433" y="6166226"/>
              <a:ext cx="1593929" cy="624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638BC54-3CF9-1BEC-D9E3-AE765DDF4252}"/>
                </a:ext>
              </a:extLst>
            </p:cNvPr>
            <p:cNvGrpSpPr/>
            <p:nvPr/>
          </p:nvGrpSpPr>
          <p:grpSpPr>
            <a:xfrm>
              <a:off x="5229314" y="6217054"/>
              <a:ext cx="2015505" cy="316539"/>
              <a:chOff x="5229314" y="6217054"/>
              <a:chExt cx="2015505" cy="316539"/>
            </a:xfrm>
          </p:grpSpPr>
          <p:sp>
            <p:nvSpPr>
              <p:cNvPr id="6" name="Speech Bubble: Rectangle with Corners Rounded 5">
                <a:extLst>
                  <a:ext uri="{FF2B5EF4-FFF2-40B4-BE49-F238E27FC236}">
                    <a16:creationId xmlns:a16="http://schemas.microsoft.com/office/drawing/2014/main" id="{A72225EC-F384-A639-5675-9B1D8B744B46}"/>
                  </a:ext>
                </a:extLst>
              </p:cNvPr>
              <p:cNvSpPr/>
              <p:nvPr/>
            </p:nvSpPr>
            <p:spPr>
              <a:xfrm>
                <a:off x="6238672" y="6315079"/>
                <a:ext cx="178386" cy="135383"/>
              </a:xfrm>
              <a:prstGeom prst="wedgeRoundRectCallout">
                <a:avLst>
                  <a:gd name="adj1" fmla="val -3984"/>
                  <a:gd name="adj2" fmla="val -70812"/>
                  <a:gd name="adj3" fmla="val 16667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95BE493-00E0-B191-AFFF-BE665E7E6CE3}"/>
                  </a:ext>
                </a:extLst>
              </p:cNvPr>
              <p:cNvSpPr/>
              <p:nvPr/>
            </p:nvSpPr>
            <p:spPr bwMode="auto">
              <a:xfrm>
                <a:off x="5229314" y="6217054"/>
                <a:ext cx="1852153" cy="316539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2021B03-BA1F-844D-2B06-E89D2C4E6CD3}"/>
                  </a:ext>
                </a:extLst>
              </p:cNvPr>
              <p:cNvSpPr/>
              <p:nvPr/>
            </p:nvSpPr>
            <p:spPr bwMode="auto">
              <a:xfrm>
                <a:off x="5417075" y="6262186"/>
                <a:ext cx="1827744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2023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  </a:t>
                </a:r>
                <a:r>
                  <a:rPr lang="en-GB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            </a:t>
                </a:r>
                <a:r>
                  <a:rPr lang="en-GB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Stage 3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</a:t>
                </a: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</a:t>
                </a: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</a:t>
                </a:r>
                <a:endParaRPr lang="en-GB" sz="1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484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8">
            <a:extLst>
              <a:ext uri="{FF2B5EF4-FFF2-40B4-BE49-F238E27FC236}">
                <a16:creationId xmlns:a16="http://schemas.microsoft.com/office/drawing/2014/main" id="{38146B85-9025-5FB4-2CDB-7F8BBFF87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620713"/>
            <a:ext cx="11763374" cy="25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GB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Q    Which of these sources of traffic and travel information would you say is the most…?</a:t>
            </a:r>
            <a:endParaRPr lang="en-GB" altLang="en-US" sz="1000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041" name="Rectangle 18">
            <a:extLst>
              <a:ext uri="{FF2B5EF4-FFF2-40B4-BE49-F238E27FC236}">
                <a16:creationId xmlns:a16="http://schemas.microsoft.com/office/drawing/2014/main" id="{204FD56A-BD28-45F2-3409-95A4B2CCB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20663"/>
            <a:ext cx="9339605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Arial" panose="020B0604020202020204" pitchFamily="34" charset="0"/>
              </a:rPr>
              <a:t>COMPARISON ACROSS SOURCES OF TRAFFIC AND TRAVEL INFORMATION - 1</a:t>
            </a:r>
          </a:p>
        </p:txBody>
      </p:sp>
      <p:grpSp>
        <p:nvGrpSpPr>
          <p:cNvPr id="1077" name="Group 1076">
            <a:extLst>
              <a:ext uri="{FF2B5EF4-FFF2-40B4-BE49-F238E27FC236}">
                <a16:creationId xmlns:a16="http://schemas.microsoft.com/office/drawing/2014/main" id="{7EE6D5AD-EA5C-6574-92E1-6BACFE2DC496}"/>
              </a:ext>
            </a:extLst>
          </p:cNvPr>
          <p:cNvGrpSpPr/>
          <p:nvPr/>
        </p:nvGrpSpPr>
        <p:grpSpPr>
          <a:xfrm>
            <a:off x="218433" y="6148855"/>
            <a:ext cx="11782097" cy="641987"/>
            <a:chOff x="218433" y="6148855"/>
            <a:chExt cx="11782097" cy="641987"/>
          </a:xfrm>
        </p:grpSpPr>
        <p:grpSp>
          <p:nvGrpSpPr>
            <p:cNvPr id="1049" name="Group 1048">
              <a:extLst>
                <a:ext uri="{FF2B5EF4-FFF2-40B4-BE49-F238E27FC236}">
                  <a16:creationId xmlns:a16="http://schemas.microsoft.com/office/drawing/2014/main" id="{70016C71-FBE5-AA7B-82F0-620656DAD9C3}"/>
                </a:ext>
              </a:extLst>
            </p:cNvPr>
            <p:cNvGrpSpPr/>
            <p:nvPr/>
          </p:nvGrpSpPr>
          <p:grpSpPr>
            <a:xfrm>
              <a:off x="218433" y="6148855"/>
              <a:ext cx="11782097" cy="641987"/>
              <a:chOff x="218433" y="6148855"/>
              <a:chExt cx="11782097" cy="641987"/>
            </a:xfrm>
          </p:grpSpPr>
          <p:pic>
            <p:nvPicPr>
              <p:cNvPr id="1053" name="Picture 5" descr="ChapmanPPT_bkgd2a">
                <a:extLst>
                  <a:ext uri="{FF2B5EF4-FFF2-40B4-BE49-F238E27FC236}">
                    <a16:creationId xmlns:a16="http://schemas.microsoft.com/office/drawing/2014/main" id="{A1CAA318-081C-056E-EC8D-2EB7EF7026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8230" y="6148855"/>
                <a:ext cx="2232300" cy="526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5" name="Picture 4" descr="GTN UK">
                <a:extLst>
                  <a:ext uri="{FF2B5EF4-FFF2-40B4-BE49-F238E27FC236}">
                    <a16:creationId xmlns:a16="http://schemas.microsoft.com/office/drawing/2014/main" id="{CA9CF448-82B9-8E88-F909-4092E9F7D0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390" b="12381"/>
              <a:stretch/>
            </p:blipFill>
            <p:spPr bwMode="auto">
              <a:xfrm>
                <a:off x="218433" y="6166226"/>
                <a:ext cx="1593929" cy="6246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64399DC-3DAC-B1DA-26F1-DE8339EA3DE5}"/>
                </a:ext>
              </a:extLst>
            </p:cNvPr>
            <p:cNvGrpSpPr/>
            <p:nvPr/>
          </p:nvGrpSpPr>
          <p:grpSpPr>
            <a:xfrm>
              <a:off x="3732024" y="6232554"/>
              <a:ext cx="4547034" cy="319327"/>
              <a:chOff x="3732024" y="6232554"/>
              <a:chExt cx="4547034" cy="319327"/>
            </a:xfrm>
          </p:grpSpPr>
          <p:sp>
            <p:nvSpPr>
              <p:cNvPr id="1031" name="Rectangle 1030">
                <a:extLst>
                  <a:ext uri="{FF2B5EF4-FFF2-40B4-BE49-F238E27FC236}">
                    <a16:creationId xmlns:a16="http://schemas.microsoft.com/office/drawing/2014/main" id="{B2E9E5C9-E3BB-FD0A-2462-B5CB286A0D2C}"/>
                  </a:ext>
                </a:extLst>
              </p:cNvPr>
              <p:cNvSpPr/>
              <p:nvPr/>
            </p:nvSpPr>
            <p:spPr bwMode="auto">
              <a:xfrm>
                <a:off x="4015225" y="6270652"/>
                <a:ext cx="3837910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Stage 1 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     2023                       Radio          Apps           Social media</a:t>
                </a:r>
                <a:endParaRPr lang="en-GB" sz="9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32" name="Rectangle 1031">
                <a:extLst>
                  <a:ext uri="{FF2B5EF4-FFF2-40B4-BE49-F238E27FC236}">
                    <a16:creationId xmlns:a16="http://schemas.microsoft.com/office/drawing/2014/main" id="{DE8F4A62-954C-F97F-4A14-18638664352D}"/>
                  </a:ext>
                </a:extLst>
              </p:cNvPr>
              <p:cNvSpPr/>
              <p:nvPr/>
            </p:nvSpPr>
            <p:spPr bwMode="auto">
              <a:xfrm>
                <a:off x="6228902" y="6326191"/>
                <a:ext cx="163512" cy="128588"/>
              </a:xfrm>
              <a:prstGeom prst="rect">
                <a:avLst/>
              </a:prstGeom>
              <a:solidFill>
                <a:srgbClr val="FF5050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1034" name="Rectangle 1033">
                <a:extLst>
                  <a:ext uri="{FF2B5EF4-FFF2-40B4-BE49-F238E27FC236}">
                    <a16:creationId xmlns:a16="http://schemas.microsoft.com/office/drawing/2014/main" id="{E2D21564-C1F2-A55B-D402-E4492D723A99}"/>
                  </a:ext>
                </a:extLst>
              </p:cNvPr>
              <p:cNvSpPr/>
              <p:nvPr/>
            </p:nvSpPr>
            <p:spPr bwMode="auto">
              <a:xfrm>
                <a:off x="5618546" y="6328641"/>
                <a:ext cx="163512" cy="128588"/>
              </a:xfrm>
              <a:prstGeom prst="rect">
                <a:avLst/>
              </a:prstGeom>
              <a:solidFill>
                <a:srgbClr val="7A0000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1036" name="Rectangle 1035">
                <a:extLst>
                  <a:ext uri="{FF2B5EF4-FFF2-40B4-BE49-F238E27FC236}">
                    <a16:creationId xmlns:a16="http://schemas.microsoft.com/office/drawing/2014/main" id="{96851D28-68F7-D6E8-795B-4DC049BEDCAF}"/>
                  </a:ext>
                </a:extLst>
              </p:cNvPr>
              <p:cNvSpPr/>
              <p:nvPr/>
            </p:nvSpPr>
            <p:spPr bwMode="auto">
              <a:xfrm>
                <a:off x="6842915" y="6325701"/>
                <a:ext cx="163512" cy="128588"/>
              </a:xfrm>
              <a:prstGeom prst="rect">
                <a:avLst/>
              </a:prstGeom>
              <a:solidFill>
                <a:srgbClr val="FF9999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1029" name="Rectangle 1028">
                <a:extLst>
                  <a:ext uri="{FF2B5EF4-FFF2-40B4-BE49-F238E27FC236}">
                    <a16:creationId xmlns:a16="http://schemas.microsoft.com/office/drawing/2014/main" id="{539C3D7F-90EE-5D2D-09E2-74E1399BD773}"/>
                  </a:ext>
                </a:extLst>
              </p:cNvPr>
              <p:cNvSpPr/>
              <p:nvPr/>
            </p:nvSpPr>
            <p:spPr bwMode="auto">
              <a:xfrm>
                <a:off x="3732024" y="6232554"/>
                <a:ext cx="4547034" cy="319327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</p:grpSp>
      </p:grpSp>
      <p:grpSp>
        <p:nvGrpSpPr>
          <p:cNvPr id="1030" name="Group 1029">
            <a:extLst>
              <a:ext uri="{FF2B5EF4-FFF2-40B4-BE49-F238E27FC236}">
                <a16:creationId xmlns:a16="http://schemas.microsoft.com/office/drawing/2014/main" id="{9096E38E-C852-6740-E180-393F8FD931E7}"/>
              </a:ext>
            </a:extLst>
          </p:cNvPr>
          <p:cNvGrpSpPr/>
          <p:nvPr/>
        </p:nvGrpSpPr>
        <p:grpSpPr>
          <a:xfrm>
            <a:off x="1419293" y="1691693"/>
            <a:ext cx="638240" cy="588960"/>
            <a:chOff x="2241985" y="1072868"/>
            <a:chExt cx="638240" cy="588960"/>
          </a:xfrm>
        </p:grpSpPr>
        <p:sp>
          <p:nvSpPr>
            <p:cNvPr id="1033" name="Rectangle 1032">
              <a:extLst>
                <a:ext uri="{FF2B5EF4-FFF2-40B4-BE49-F238E27FC236}">
                  <a16:creationId xmlns:a16="http://schemas.microsoft.com/office/drawing/2014/main" id="{CB3BFA56-E306-9989-2CD3-71B2DAB9FB9C}"/>
                </a:ext>
              </a:extLst>
            </p:cNvPr>
            <p:cNvSpPr/>
            <p:nvPr/>
          </p:nvSpPr>
          <p:spPr>
            <a:xfrm>
              <a:off x="2241985" y="1072868"/>
              <a:ext cx="638240" cy="58896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35" name="Group 1034">
              <a:extLst>
                <a:ext uri="{FF2B5EF4-FFF2-40B4-BE49-F238E27FC236}">
                  <a16:creationId xmlns:a16="http://schemas.microsoft.com/office/drawing/2014/main" id="{409287EF-7E26-18B6-0D5B-665972BA99E8}"/>
                </a:ext>
              </a:extLst>
            </p:cNvPr>
            <p:cNvGrpSpPr/>
            <p:nvPr/>
          </p:nvGrpSpPr>
          <p:grpSpPr>
            <a:xfrm>
              <a:off x="2250583" y="1104217"/>
              <a:ext cx="605553" cy="534752"/>
              <a:chOff x="2248927" y="1080299"/>
              <a:chExt cx="617959" cy="571805"/>
            </a:xfrm>
          </p:grpSpPr>
          <p:pic>
            <p:nvPicPr>
              <p:cNvPr id="1037" name="Picture 2" descr="talkSPORT is available via radio, TV, mobile and online">
                <a:extLst>
                  <a:ext uri="{FF2B5EF4-FFF2-40B4-BE49-F238E27FC236}">
                    <a16:creationId xmlns:a16="http://schemas.microsoft.com/office/drawing/2014/main" id="{7F8AA159-C6C4-997D-DA02-DE3FCFD549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594767" y="1231074"/>
                <a:ext cx="259069" cy="809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8" name="Picture 48">
                <a:extLst>
                  <a:ext uri="{FF2B5EF4-FFF2-40B4-BE49-F238E27FC236}">
                    <a16:creationId xmlns:a16="http://schemas.microsoft.com/office/drawing/2014/main" id="{EF042F3B-8554-45C2-00F1-C65961A343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9939" t="5966" r="4081" b="74224"/>
              <a:stretch/>
            </p:blipFill>
            <p:spPr bwMode="auto">
              <a:xfrm>
                <a:off x="2266486" y="1542931"/>
                <a:ext cx="293065" cy="1091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2" name="Picture 48">
                <a:extLst>
                  <a:ext uri="{FF2B5EF4-FFF2-40B4-BE49-F238E27FC236}">
                    <a16:creationId xmlns:a16="http://schemas.microsoft.com/office/drawing/2014/main" id="{6181862D-FA4B-A709-758A-CC0FE198E8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437" t="3806" r="33747" b="67743"/>
              <a:stretch/>
            </p:blipFill>
            <p:spPr bwMode="auto">
              <a:xfrm>
                <a:off x="2248927" y="1080299"/>
                <a:ext cx="617959" cy="1367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3" name="Picture 48">
                <a:extLst>
                  <a:ext uri="{FF2B5EF4-FFF2-40B4-BE49-F238E27FC236}">
                    <a16:creationId xmlns:a16="http://schemas.microsoft.com/office/drawing/2014/main" id="{57A7E0A7-7ED9-DB15-CA51-E8EFA10F55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6877" t="60296" r="34550" b="1687"/>
              <a:stretch/>
            </p:blipFill>
            <p:spPr bwMode="auto">
              <a:xfrm>
                <a:off x="2557906" y="1326801"/>
                <a:ext cx="270426" cy="1757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4" name="Picture 48">
                <a:extLst>
                  <a:ext uri="{FF2B5EF4-FFF2-40B4-BE49-F238E27FC236}">
                    <a16:creationId xmlns:a16="http://schemas.microsoft.com/office/drawing/2014/main" id="{D4FB6B4E-3A05-A8AD-144B-32D5398CDB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9630" t="65918" r="5797" b="7637"/>
              <a:stretch/>
            </p:blipFill>
            <p:spPr bwMode="auto">
              <a:xfrm>
                <a:off x="2607386" y="1520046"/>
                <a:ext cx="246450" cy="1295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5" name="Picture 48">
                <a:extLst>
                  <a:ext uri="{FF2B5EF4-FFF2-40B4-BE49-F238E27FC236}">
                    <a16:creationId xmlns:a16="http://schemas.microsoft.com/office/drawing/2014/main" id="{A3537C97-CC52-215C-EFF4-9E72CFD904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657" t="60296" r="72442" b="2529"/>
              <a:stretch/>
            </p:blipFill>
            <p:spPr bwMode="auto">
              <a:xfrm>
                <a:off x="2259768" y="1357960"/>
                <a:ext cx="215455" cy="1786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6" name="Picture 48">
                <a:extLst>
                  <a:ext uri="{FF2B5EF4-FFF2-40B4-BE49-F238E27FC236}">
                    <a16:creationId xmlns:a16="http://schemas.microsoft.com/office/drawing/2014/main" id="{6B15C284-2C12-3714-C72B-9C0776D210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197" t="31058" r="65860" b="43373"/>
              <a:stretch/>
            </p:blipFill>
            <p:spPr bwMode="auto">
              <a:xfrm>
                <a:off x="2272944" y="1223337"/>
                <a:ext cx="270427" cy="1091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aphicFrame>
        <p:nvGraphicFramePr>
          <p:cNvPr id="1074" name="Object 1">
            <a:extLst>
              <a:ext uri="{FF2B5EF4-FFF2-40B4-BE49-F238E27FC236}">
                <a16:creationId xmlns:a16="http://schemas.microsoft.com/office/drawing/2014/main" id="{6C038996-C369-930D-1CF1-FAF6E8A9A2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236121"/>
              </p:ext>
            </p:extLst>
          </p:nvPr>
        </p:nvGraphicFramePr>
        <p:xfrm>
          <a:off x="736599" y="1693079"/>
          <a:ext cx="10564267" cy="417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76" name="Text Box 1068">
            <a:extLst>
              <a:ext uri="{FF2B5EF4-FFF2-40B4-BE49-F238E27FC236}">
                <a16:creationId xmlns:a16="http://schemas.microsoft.com/office/drawing/2014/main" id="{A311DD23-92F5-BC38-12FC-D8AE84348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906210"/>
            <a:ext cx="298450" cy="247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1000" b="1" dirty="0">
                <a:solidFill>
                  <a:schemeClr val="bg1">
                    <a:lumMod val="75000"/>
                  </a:schemeClr>
                </a:solidFill>
              </a:rPr>
              <a:t>%</a:t>
            </a:r>
          </a:p>
        </p:txBody>
      </p:sp>
      <p:grpSp>
        <p:nvGrpSpPr>
          <p:cNvPr id="1061" name="Group 1060">
            <a:extLst>
              <a:ext uri="{FF2B5EF4-FFF2-40B4-BE49-F238E27FC236}">
                <a16:creationId xmlns:a16="http://schemas.microsoft.com/office/drawing/2014/main" id="{C4CFCBD1-D5FF-8E3B-AAF7-186317B8DC32}"/>
              </a:ext>
            </a:extLst>
          </p:cNvPr>
          <p:cNvGrpSpPr/>
          <p:nvPr/>
        </p:nvGrpSpPr>
        <p:grpSpPr>
          <a:xfrm>
            <a:off x="2073101" y="2009651"/>
            <a:ext cx="762693" cy="623164"/>
            <a:chOff x="2880915" y="1072868"/>
            <a:chExt cx="762693" cy="623164"/>
          </a:xfrm>
        </p:grpSpPr>
        <p:sp>
          <p:nvSpPr>
            <p:cNvPr id="1062" name="Rectangle 1061">
              <a:extLst>
                <a:ext uri="{FF2B5EF4-FFF2-40B4-BE49-F238E27FC236}">
                  <a16:creationId xmlns:a16="http://schemas.microsoft.com/office/drawing/2014/main" id="{7863EDAD-F810-8EA4-3F45-E8FF76E1071D}"/>
                </a:ext>
              </a:extLst>
            </p:cNvPr>
            <p:cNvSpPr/>
            <p:nvPr/>
          </p:nvSpPr>
          <p:spPr>
            <a:xfrm>
              <a:off x="2939129" y="1072868"/>
              <a:ext cx="638240" cy="58896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63" name="Group 1062">
              <a:extLst>
                <a:ext uri="{FF2B5EF4-FFF2-40B4-BE49-F238E27FC236}">
                  <a16:creationId xmlns:a16="http://schemas.microsoft.com/office/drawing/2014/main" id="{E8553E7E-7C7C-C346-1E64-59A86D5C151F}"/>
                </a:ext>
              </a:extLst>
            </p:cNvPr>
            <p:cNvGrpSpPr/>
            <p:nvPr/>
          </p:nvGrpSpPr>
          <p:grpSpPr>
            <a:xfrm>
              <a:off x="2880915" y="1104216"/>
              <a:ext cx="762693" cy="591816"/>
              <a:chOff x="7074125" y="3914273"/>
              <a:chExt cx="1468160" cy="1357780"/>
            </a:xfrm>
          </p:grpSpPr>
          <p:grpSp>
            <p:nvGrpSpPr>
              <p:cNvPr id="1064" name="Group 1063">
                <a:extLst>
                  <a:ext uri="{FF2B5EF4-FFF2-40B4-BE49-F238E27FC236}">
                    <a16:creationId xmlns:a16="http://schemas.microsoft.com/office/drawing/2014/main" id="{2C076030-880E-B353-7D10-C31456B0661E}"/>
                  </a:ext>
                </a:extLst>
              </p:cNvPr>
              <p:cNvGrpSpPr/>
              <p:nvPr/>
            </p:nvGrpSpPr>
            <p:grpSpPr>
              <a:xfrm>
                <a:off x="7324652" y="3914273"/>
                <a:ext cx="990568" cy="1092230"/>
                <a:chOff x="7609468" y="3774739"/>
                <a:chExt cx="1880033" cy="1861924"/>
              </a:xfrm>
            </p:grpSpPr>
            <p:pic>
              <p:nvPicPr>
                <p:cNvPr id="1069" name="Picture 16" descr="Maps - Apple">
                  <a:extLst>
                    <a:ext uri="{FF2B5EF4-FFF2-40B4-BE49-F238E27FC236}">
                      <a16:creationId xmlns:a16="http://schemas.microsoft.com/office/drawing/2014/main" id="{3C8E09F5-09ED-C776-5412-6C043095C38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72427" y="3774739"/>
                  <a:ext cx="691211" cy="7230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70" name="Picture 1069">
                  <a:extLst>
                    <a:ext uri="{FF2B5EF4-FFF2-40B4-BE49-F238E27FC236}">
                      <a16:creationId xmlns:a16="http://schemas.microsoft.com/office/drawing/2014/main" id="{D12F1ABB-54E6-8854-74B0-A0EF860C3A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614305" y="4914888"/>
                  <a:ext cx="703142" cy="721775"/>
                </a:xfrm>
                <a:prstGeom prst="rect">
                  <a:avLst/>
                </a:prstGeom>
              </p:spPr>
            </p:pic>
            <p:pic>
              <p:nvPicPr>
                <p:cNvPr id="1071" name="Picture 46" descr="Citymapper logo, logotype">
                  <a:extLst>
                    <a:ext uri="{FF2B5EF4-FFF2-40B4-BE49-F238E27FC236}">
                      <a16:creationId xmlns:a16="http://schemas.microsoft.com/office/drawing/2014/main" id="{CA2FE2A7-8053-6B3A-A0C1-FAEA4A31D55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9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8772424" y="4913585"/>
                  <a:ext cx="717077" cy="71351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72" name="Picture 1071">
                  <a:extLst>
                    <a:ext uri="{FF2B5EF4-FFF2-40B4-BE49-F238E27FC236}">
                      <a16:creationId xmlns:a16="http://schemas.microsoft.com/office/drawing/2014/main" id="{E0A277F3-615C-76AB-72EB-839C1FA989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609468" y="3775948"/>
                  <a:ext cx="703147" cy="721776"/>
                </a:xfrm>
                <a:prstGeom prst="rect">
                  <a:avLst/>
                </a:prstGeom>
              </p:spPr>
            </p:pic>
          </p:grpSp>
          <p:sp>
            <p:nvSpPr>
              <p:cNvPr id="1065" name="TextBox 1064">
                <a:extLst>
                  <a:ext uri="{FF2B5EF4-FFF2-40B4-BE49-F238E27FC236}">
                    <a16:creationId xmlns:a16="http://schemas.microsoft.com/office/drawing/2014/main" id="{3742185E-5CA9-040B-933C-3557147086AD}"/>
                  </a:ext>
                </a:extLst>
              </p:cNvPr>
              <p:cNvSpPr txBox="1"/>
              <p:nvPr/>
            </p:nvSpPr>
            <p:spPr>
              <a:xfrm>
                <a:off x="7711873" y="4917645"/>
                <a:ext cx="830412" cy="353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" dirty="0" err="1"/>
                  <a:t>Citymapper</a:t>
                </a:r>
                <a:endParaRPr lang="en-GB" sz="400" dirty="0"/>
              </a:p>
            </p:txBody>
          </p:sp>
          <p:sp>
            <p:nvSpPr>
              <p:cNvPr id="1066" name="TextBox 1065">
                <a:extLst>
                  <a:ext uri="{FF2B5EF4-FFF2-40B4-BE49-F238E27FC236}">
                    <a16:creationId xmlns:a16="http://schemas.microsoft.com/office/drawing/2014/main" id="{CBB127CB-2DD2-7B16-3724-50C67EDFF369}"/>
                  </a:ext>
                </a:extLst>
              </p:cNvPr>
              <p:cNvSpPr txBox="1"/>
              <p:nvPr/>
            </p:nvSpPr>
            <p:spPr>
              <a:xfrm>
                <a:off x="7219624" y="4918994"/>
                <a:ext cx="577648" cy="353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400" dirty="0"/>
                  <a:t>Waze</a:t>
                </a:r>
              </a:p>
            </p:txBody>
          </p:sp>
          <p:sp>
            <p:nvSpPr>
              <p:cNvPr id="1067" name="TextBox 1066">
                <a:extLst>
                  <a:ext uri="{FF2B5EF4-FFF2-40B4-BE49-F238E27FC236}">
                    <a16:creationId xmlns:a16="http://schemas.microsoft.com/office/drawing/2014/main" id="{9EB2AA35-54F2-F1F0-1DD0-01B8DC0A6DEF}"/>
                  </a:ext>
                </a:extLst>
              </p:cNvPr>
              <p:cNvSpPr txBox="1"/>
              <p:nvPr/>
            </p:nvSpPr>
            <p:spPr>
              <a:xfrm>
                <a:off x="7834101" y="4246577"/>
                <a:ext cx="577646" cy="353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400" dirty="0"/>
                  <a:t>Maps</a:t>
                </a:r>
              </a:p>
            </p:txBody>
          </p:sp>
          <p:sp>
            <p:nvSpPr>
              <p:cNvPr id="1068" name="TextBox 1067">
                <a:extLst>
                  <a:ext uri="{FF2B5EF4-FFF2-40B4-BE49-F238E27FC236}">
                    <a16:creationId xmlns:a16="http://schemas.microsoft.com/office/drawing/2014/main" id="{D5430298-8B6D-D685-5966-ADF76535E0FF}"/>
                  </a:ext>
                </a:extLst>
              </p:cNvPr>
              <p:cNvSpPr txBox="1"/>
              <p:nvPr/>
            </p:nvSpPr>
            <p:spPr>
              <a:xfrm>
                <a:off x="7074125" y="4247933"/>
                <a:ext cx="883137" cy="353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400" dirty="0"/>
                  <a:t>Google Maps</a:t>
                </a:r>
              </a:p>
            </p:txBody>
          </p:sp>
        </p:grpSp>
      </p:grpSp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3A1691B6-E7F0-A0B3-8C9C-2660128FEC49}"/>
              </a:ext>
            </a:extLst>
          </p:cNvPr>
          <p:cNvGrpSpPr/>
          <p:nvPr/>
        </p:nvGrpSpPr>
        <p:grpSpPr>
          <a:xfrm>
            <a:off x="2850723" y="2667007"/>
            <a:ext cx="638240" cy="588960"/>
            <a:chOff x="3635700" y="1076178"/>
            <a:chExt cx="638240" cy="588960"/>
          </a:xfrm>
        </p:grpSpPr>
        <p:sp>
          <p:nvSpPr>
            <p:cNvPr id="1048" name="Rectangle 1047">
              <a:extLst>
                <a:ext uri="{FF2B5EF4-FFF2-40B4-BE49-F238E27FC236}">
                  <a16:creationId xmlns:a16="http://schemas.microsoft.com/office/drawing/2014/main" id="{6E72971A-4575-6CE2-3CCA-CC39B56B5BF5}"/>
                </a:ext>
              </a:extLst>
            </p:cNvPr>
            <p:cNvSpPr/>
            <p:nvPr/>
          </p:nvSpPr>
          <p:spPr>
            <a:xfrm>
              <a:off x="3635700" y="1076178"/>
              <a:ext cx="638240" cy="58896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50" name="Group 1049">
              <a:extLst>
                <a:ext uri="{FF2B5EF4-FFF2-40B4-BE49-F238E27FC236}">
                  <a16:creationId xmlns:a16="http://schemas.microsoft.com/office/drawing/2014/main" id="{8A486F89-0F1A-72B8-F3B9-7D2134972622}"/>
                </a:ext>
              </a:extLst>
            </p:cNvPr>
            <p:cNvGrpSpPr/>
            <p:nvPr/>
          </p:nvGrpSpPr>
          <p:grpSpPr>
            <a:xfrm>
              <a:off x="3676151" y="1094646"/>
              <a:ext cx="579725" cy="551880"/>
              <a:chOff x="4819765" y="3972783"/>
              <a:chExt cx="2113312" cy="1880925"/>
            </a:xfrm>
          </p:grpSpPr>
          <p:pic>
            <p:nvPicPr>
              <p:cNvPr id="1051" name="Picture 32">
                <a:extLst>
                  <a:ext uri="{FF2B5EF4-FFF2-40B4-BE49-F238E27FC236}">
                    <a16:creationId xmlns:a16="http://schemas.microsoft.com/office/drawing/2014/main" id="{6F6F8452-4BB9-CDDE-30E4-292117FA88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7754" r="26899"/>
              <a:stretch/>
            </p:blipFill>
            <p:spPr bwMode="auto">
              <a:xfrm>
                <a:off x="4868963" y="4536219"/>
                <a:ext cx="602737" cy="7476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52" name="Group 1051">
                <a:extLst>
                  <a:ext uri="{FF2B5EF4-FFF2-40B4-BE49-F238E27FC236}">
                    <a16:creationId xmlns:a16="http://schemas.microsoft.com/office/drawing/2014/main" id="{D97B0159-0A03-7076-6CB7-8FB2AC74546C}"/>
                  </a:ext>
                </a:extLst>
              </p:cNvPr>
              <p:cNvGrpSpPr/>
              <p:nvPr/>
            </p:nvGrpSpPr>
            <p:grpSpPr>
              <a:xfrm>
                <a:off x="4819765" y="3972783"/>
                <a:ext cx="2113312" cy="1880925"/>
                <a:chOff x="4798163" y="4014183"/>
                <a:chExt cx="2113312" cy="1880925"/>
              </a:xfrm>
            </p:grpSpPr>
            <p:pic>
              <p:nvPicPr>
                <p:cNvPr id="1054" name="Picture 26">
                  <a:extLst>
                    <a:ext uri="{FF2B5EF4-FFF2-40B4-BE49-F238E27FC236}">
                      <a16:creationId xmlns:a16="http://schemas.microsoft.com/office/drawing/2014/main" id="{6BED2272-D737-92E6-F8D8-03DE8561CC2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2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27061" b="29442"/>
                <a:stretch/>
              </p:blipFill>
              <p:spPr bwMode="auto">
                <a:xfrm>
                  <a:off x="4798163" y="4014183"/>
                  <a:ext cx="1780624" cy="4356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58" name="Picture 34">
                  <a:extLst>
                    <a:ext uri="{FF2B5EF4-FFF2-40B4-BE49-F238E27FC236}">
                      <a16:creationId xmlns:a16="http://schemas.microsoft.com/office/drawing/2014/main" id="{1A54B649-8783-74B2-37CC-08B6481175D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3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18840" r="21314"/>
                <a:stretch/>
              </p:blipFill>
              <p:spPr bwMode="auto">
                <a:xfrm>
                  <a:off x="5591982" y="4889212"/>
                  <a:ext cx="602740" cy="56653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59" name="Picture 36">
                  <a:extLst>
                    <a:ext uri="{FF2B5EF4-FFF2-40B4-BE49-F238E27FC236}">
                      <a16:creationId xmlns:a16="http://schemas.microsoft.com/office/drawing/2014/main" id="{36856F6A-CAA9-5408-6434-3DE7558F18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4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28142" b="28093"/>
                <a:stretch/>
              </p:blipFill>
              <p:spPr bwMode="auto">
                <a:xfrm>
                  <a:off x="5780847" y="4561930"/>
                  <a:ext cx="1077844" cy="26533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60" name="Picture 38" descr="Instagram icon logo editorial image. Illustration of internet - 141049465">
                  <a:extLst>
                    <a:ext uri="{FF2B5EF4-FFF2-40B4-BE49-F238E27FC236}">
                      <a16:creationId xmlns:a16="http://schemas.microsoft.com/office/drawing/2014/main" id="{846EDA9D-29E6-7877-086E-F12B69EB8E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5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826808" y="5517686"/>
                  <a:ext cx="1837722" cy="37742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56" name="Picture 30">
                  <a:extLst>
                    <a:ext uri="{FF2B5EF4-FFF2-40B4-BE49-F238E27FC236}">
                      <a16:creationId xmlns:a16="http://schemas.microsoft.com/office/drawing/2014/main" id="{3800ECD2-4C18-B43B-313E-80C590967EE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6" cstate="hq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15549" r="14238"/>
                <a:stretch/>
              </p:blipFill>
              <p:spPr bwMode="auto">
                <a:xfrm>
                  <a:off x="6308735" y="5048181"/>
                  <a:ext cx="602740" cy="48287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2" name="Rectangle 18">
            <a:extLst>
              <a:ext uri="{FF2B5EF4-FFF2-40B4-BE49-F238E27FC236}">
                <a16:creationId xmlns:a16="http://schemas.microsoft.com/office/drawing/2014/main" id="{87115BF7-1E6D-2DD9-769E-3DCE0FCE9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4465"/>
            <a:ext cx="12191999" cy="523862"/>
          </a:xfrm>
          <a:prstGeom prst="rect">
            <a:avLst/>
          </a:prstGeom>
          <a:noFill/>
          <a:ln>
            <a:noFill/>
          </a:ln>
        </p:spPr>
        <p:txBody>
          <a:bodyPr wrap="squar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1400" b="1" dirty="0">
                <a:solidFill>
                  <a:srgbClr val="C00000"/>
                </a:solidFill>
                <a:latin typeface="Arial" pitchFamily="34" charset="0"/>
              </a:rPr>
              <a:t>Traffic and travel bulletins on the radio are seen as the most accurate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1400" b="1" dirty="0">
                <a:solidFill>
                  <a:srgbClr val="C00000"/>
                </a:solidFill>
                <a:latin typeface="Arial" pitchFamily="34" charset="0"/>
              </a:rPr>
              <a:t>and reliable which makes them the most trustworthy and the most useful.</a:t>
            </a:r>
            <a:endParaRPr lang="en-GB" altLang="en-US" sz="1200" i="1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21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adio: those working from home since start of pandemic have boosted listening (picture: Radiocentre) ">
            <a:extLst>
              <a:ext uri="{FF2B5EF4-FFF2-40B4-BE49-F238E27FC236}">
                <a16:creationId xmlns:a16="http://schemas.microsoft.com/office/drawing/2014/main" id="{90583462-0EE7-A203-D22E-4FD90810C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881" y="1941620"/>
            <a:ext cx="4480577" cy="297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94BA4774-1627-863B-C064-95015527CF3B}"/>
              </a:ext>
            </a:extLst>
          </p:cNvPr>
          <p:cNvSpPr/>
          <p:nvPr/>
        </p:nvSpPr>
        <p:spPr>
          <a:xfrm>
            <a:off x="662663" y="1173481"/>
            <a:ext cx="3111692" cy="1444087"/>
          </a:xfrm>
          <a:prstGeom prst="wedgeEllipseCallout">
            <a:avLst>
              <a:gd name="adj1" fmla="val 49909"/>
              <a:gd name="adj2" fmla="val 6440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4F814F60-A052-BDF3-66BE-C14CB2C7E72D}"/>
              </a:ext>
            </a:extLst>
          </p:cNvPr>
          <p:cNvSpPr/>
          <p:nvPr/>
        </p:nvSpPr>
        <p:spPr>
          <a:xfrm>
            <a:off x="8427284" y="2181635"/>
            <a:ext cx="2581342" cy="1029297"/>
          </a:xfrm>
          <a:prstGeom prst="wedgeEllipseCallout">
            <a:avLst>
              <a:gd name="adj1" fmla="val -48680"/>
              <a:gd name="adj2" fmla="val 66811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B7D0C773-D352-DF47-C15E-77417E9C423B}"/>
              </a:ext>
            </a:extLst>
          </p:cNvPr>
          <p:cNvSpPr/>
          <p:nvPr/>
        </p:nvSpPr>
        <p:spPr>
          <a:xfrm>
            <a:off x="8327458" y="5008264"/>
            <a:ext cx="2519233" cy="1024726"/>
          </a:xfrm>
          <a:prstGeom prst="wedgeEllipseCallout">
            <a:avLst>
              <a:gd name="adj1" fmla="val -61384"/>
              <a:gd name="adj2" fmla="val -49962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31C4887-4F7C-5138-CB0E-499B236ACE4E}"/>
              </a:ext>
            </a:extLst>
          </p:cNvPr>
          <p:cNvSpPr/>
          <p:nvPr/>
        </p:nvSpPr>
        <p:spPr>
          <a:xfrm>
            <a:off x="1208243" y="2752898"/>
            <a:ext cx="2123024" cy="1133074"/>
          </a:xfrm>
          <a:prstGeom prst="wedgeRoundRectCallout">
            <a:avLst>
              <a:gd name="adj1" fmla="val 66260"/>
              <a:gd name="adj2" fmla="val 70546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DB1A6DC0-402F-8C7F-870F-CE501D593F84}"/>
              </a:ext>
            </a:extLst>
          </p:cNvPr>
          <p:cNvSpPr/>
          <p:nvPr/>
        </p:nvSpPr>
        <p:spPr>
          <a:xfrm>
            <a:off x="8841795" y="3420700"/>
            <a:ext cx="2687542" cy="1303866"/>
          </a:xfrm>
          <a:prstGeom prst="wedgeRoundRectCallout">
            <a:avLst>
              <a:gd name="adj1" fmla="val -64319"/>
              <a:gd name="adj2" fmla="val 6046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ABE0EDEF-2F68-BD38-ECA9-AFBF82E03FCE}"/>
              </a:ext>
            </a:extLst>
          </p:cNvPr>
          <p:cNvSpPr/>
          <p:nvPr/>
        </p:nvSpPr>
        <p:spPr>
          <a:xfrm>
            <a:off x="4993655" y="5302874"/>
            <a:ext cx="2848311" cy="620848"/>
          </a:xfrm>
          <a:prstGeom prst="wedgeRoundRectCallout">
            <a:avLst>
              <a:gd name="adj1" fmla="val 2045"/>
              <a:gd name="adj2" fmla="val -97732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0C52DA44-F5FC-373B-CCB3-30D671C0EB19}"/>
              </a:ext>
            </a:extLst>
          </p:cNvPr>
          <p:cNvSpPr/>
          <p:nvPr/>
        </p:nvSpPr>
        <p:spPr>
          <a:xfrm>
            <a:off x="732236" y="4202982"/>
            <a:ext cx="2299398" cy="755225"/>
          </a:xfrm>
          <a:prstGeom prst="wedgeEllipseCallout">
            <a:avLst>
              <a:gd name="adj1" fmla="val 80018"/>
              <a:gd name="adj2" fmla="val -33759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914F1641-FE19-F427-1B71-26D41723FB2D}"/>
              </a:ext>
            </a:extLst>
          </p:cNvPr>
          <p:cNvSpPr/>
          <p:nvPr/>
        </p:nvSpPr>
        <p:spPr>
          <a:xfrm>
            <a:off x="5039139" y="1201056"/>
            <a:ext cx="3602726" cy="494545"/>
          </a:xfrm>
          <a:prstGeom prst="wedgeRoundRectCallout">
            <a:avLst>
              <a:gd name="adj1" fmla="val -35646"/>
              <a:gd name="adj2" fmla="val 86412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F3E1643-64BE-E832-7823-59EA4B763715}"/>
              </a:ext>
            </a:extLst>
          </p:cNvPr>
          <p:cNvSpPr txBox="1"/>
          <p:nvPr/>
        </p:nvSpPr>
        <p:spPr>
          <a:xfrm>
            <a:off x="1257939" y="2822218"/>
            <a:ext cx="21120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Radio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bulletins are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in real time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are usually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very accurate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Also, they are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a lot safer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easier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use than a smartphone when travelling.</a:t>
            </a:r>
            <a:endParaRPr lang="en-GB" sz="1200" dirty="0"/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2AEB895F-0950-9BF0-FA76-917099157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620713"/>
            <a:ext cx="11763375" cy="25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GB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Q    How would you compare the radio traffic and travel bulletins with sources like maps on your smartphone or travel information you might get on social media?</a:t>
            </a:r>
            <a:endParaRPr lang="en-GB" altLang="en-US" sz="1000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D982A3BC-F4D8-3CF3-4A78-7C1C3DA8C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20663"/>
            <a:ext cx="9339605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Arial" panose="020B0604020202020204" pitchFamily="34" charset="0"/>
              </a:rPr>
              <a:t>COMPARISON ACROSS SOURCES OF TRAFFIC AND TRAVEL INFORMATION - 2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2C1F37-E9EC-278F-968C-C02C6FFD601B}"/>
              </a:ext>
            </a:extLst>
          </p:cNvPr>
          <p:cNvSpPr txBox="1"/>
          <p:nvPr/>
        </p:nvSpPr>
        <p:spPr>
          <a:xfrm>
            <a:off x="5080211" y="5369853"/>
            <a:ext cx="28412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No need to search for information, given as </a:t>
            </a:r>
            <a:r>
              <a:rPr lang="en-GB" sz="1200" dirty="0">
                <a:solidFill>
                  <a:srgbClr val="FF0000"/>
                </a:solidFill>
              </a:rPr>
              <a:t>part of the (radio) programmes </a:t>
            </a:r>
            <a:r>
              <a:rPr lang="en-GB" sz="1200" dirty="0"/>
              <a:t>routine.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F38300-C68B-0A34-A168-2B59E9F87F47}"/>
              </a:ext>
            </a:extLst>
          </p:cNvPr>
          <p:cNvSpPr txBox="1"/>
          <p:nvPr/>
        </p:nvSpPr>
        <p:spPr>
          <a:xfrm>
            <a:off x="8720959" y="5222744"/>
            <a:ext cx="21257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It's just </a:t>
            </a:r>
            <a:r>
              <a:rPr lang="en-GB" sz="1200" dirty="0">
                <a:solidFill>
                  <a:srgbClr val="FF0000"/>
                </a:solidFill>
              </a:rPr>
              <a:t>easier to listen </a:t>
            </a:r>
            <a:r>
              <a:rPr lang="en-GB" sz="1200" dirty="0"/>
              <a:t>to updates rather </a:t>
            </a:r>
            <a:r>
              <a:rPr lang="en-GB" sz="1200" dirty="0">
                <a:solidFill>
                  <a:srgbClr val="FF0000"/>
                </a:solidFill>
              </a:rPr>
              <a:t>than looking </a:t>
            </a:r>
            <a:r>
              <a:rPr lang="en-GB" sz="1200" dirty="0"/>
              <a:t>through your phone.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DC76D3-5898-5B24-CD35-BA8B0B18F544}"/>
              </a:ext>
            </a:extLst>
          </p:cNvPr>
          <p:cNvSpPr txBox="1"/>
          <p:nvPr/>
        </p:nvSpPr>
        <p:spPr>
          <a:xfrm>
            <a:off x="9047385" y="3484587"/>
            <a:ext cx="23627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Rarely use phone or apps. Rely on </a:t>
            </a:r>
            <a:r>
              <a:rPr lang="en-GB" sz="1200" dirty="0" err="1"/>
              <a:t>SatNav</a:t>
            </a:r>
            <a:r>
              <a:rPr lang="en-GB" sz="1200" dirty="0"/>
              <a:t> for route then </a:t>
            </a:r>
            <a:r>
              <a:rPr lang="en-GB" sz="1200" dirty="0">
                <a:solidFill>
                  <a:srgbClr val="FF0000"/>
                </a:solidFill>
              </a:rPr>
              <a:t>check on radio</a:t>
            </a:r>
            <a:r>
              <a:rPr lang="en-GB" sz="1200" dirty="0"/>
              <a:t> whilst on the route on a longer journey. If going on a short or familiar route, again I </a:t>
            </a:r>
            <a:r>
              <a:rPr lang="en-GB" sz="1200" dirty="0">
                <a:solidFill>
                  <a:srgbClr val="FF0000"/>
                </a:solidFill>
              </a:rPr>
              <a:t>depend on radio </a:t>
            </a:r>
            <a:r>
              <a:rPr lang="en-GB" sz="1200" dirty="0"/>
              <a:t>bulletins.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04D57B-9005-CD86-8159-73E6B8AC1AFD}"/>
              </a:ext>
            </a:extLst>
          </p:cNvPr>
          <p:cNvSpPr txBox="1"/>
          <p:nvPr/>
        </p:nvSpPr>
        <p:spPr>
          <a:xfrm>
            <a:off x="5131904" y="1219044"/>
            <a:ext cx="36027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Much </a:t>
            </a:r>
            <a:r>
              <a:rPr lang="en-GB" sz="1200" dirty="0">
                <a:solidFill>
                  <a:srgbClr val="FF0000"/>
                </a:solidFill>
              </a:rPr>
              <a:t>prefer audio </a:t>
            </a:r>
            <a:r>
              <a:rPr lang="en-GB" sz="1200" dirty="0"/>
              <a:t>sources e.g. radio, than phones or map apps. </a:t>
            </a:r>
            <a:r>
              <a:rPr lang="en-GB" sz="1200" dirty="0" err="1"/>
              <a:t>SatNav</a:t>
            </a:r>
            <a:r>
              <a:rPr lang="en-GB" sz="1200" dirty="0"/>
              <a:t> information quite often out of date.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F59A9DA-4E9D-3190-CC02-43E6FF6A7225}"/>
              </a:ext>
            </a:extLst>
          </p:cNvPr>
          <p:cNvSpPr txBox="1"/>
          <p:nvPr/>
        </p:nvSpPr>
        <p:spPr>
          <a:xfrm>
            <a:off x="1075707" y="4265868"/>
            <a:ext cx="19062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When driving I can get the information </a:t>
            </a:r>
            <a:r>
              <a:rPr lang="en-GB" sz="1200" dirty="0">
                <a:solidFill>
                  <a:srgbClr val="FF0000"/>
                </a:solidFill>
              </a:rPr>
              <a:t>without taking my eyes off the road</a:t>
            </a:r>
            <a:r>
              <a:rPr lang="en-GB" sz="1200" dirty="0"/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322A55D-B377-47EB-8764-EC2A032FFB9B}"/>
              </a:ext>
            </a:extLst>
          </p:cNvPr>
          <p:cNvSpPr txBox="1"/>
          <p:nvPr/>
        </p:nvSpPr>
        <p:spPr>
          <a:xfrm>
            <a:off x="8735043" y="2307563"/>
            <a:ext cx="21493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Local </a:t>
            </a:r>
            <a:r>
              <a:rPr lang="en-GB" sz="1200" dirty="0">
                <a:solidFill>
                  <a:srgbClr val="FF0000"/>
                </a:solidFill>
              </a:rPr>
              <a:t>radio</a:t>
            </a:r>
            <a:r>
              <a:rPr lang="en-GB" sz="1200" dirty="0"/>
              <a:t> travel updates are </a:t>
            </a:r>
            <a:r>
              <a:rPr lang="en-GB" sz="1200" dirty="0">
                <a:solidFill>
                  <a:srgbClr val="FF0000"/>
                </a:solidFill>
              </a:rPr>
              <a:t>just as good </a:t>
            </a:r>
            <a:r>
              <a:rPr lang="en-GB" sz="1200" dirty="0"/>
              <a:t>as Google Maps updates. I do not use social media for travel updates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D873434-C3B3-125F-E788-A7431E4D534B}"/>
              </a:ext>
            </a:extLst>
          </p:cNvPr>
          <p:cNvSpPr txBox="1"/>
          <p:nvPr/>
        </p:nvSpPr>
        <p:spPr>
          <a:xfrm>
            <a:off x="993489" y="1363818"/>
            <a:ext cx="25945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Traffic information on smart phones are good before you start your journey, but </a:t>
            </a:r>
            <a:r>
              <a:rPr lang="en-GB" sz="1200" dirty="0">
                <a:solidFill>
                  <a:srgbClr val="FF0000"/>
                </a:solidFill>
              </a:rPr>
              <a:t>instant warning </a:t>
            </a:r>
            <a:r>
              <a:rPr lang="en-GB" sz="1200" dirty="0"/>
              <a:t>of congestion during </a:t>
            </a:r>
            <a:r>
              <a:rPr lang="en-GB" sz="1200" dirty="0">
                <a:solidFill>
                  <a:srgbClr val="FF0000"/>
                </a:solidFill>
              </a:rPr>
              <a:t>important times </a:t>
            </a:r>
            <a:r>
              <a:rPr lang="en-GB" sz="1200" dirty="0"/>
              <a:t>of the day, like </a:t>
            </a:r>
            <a:r>
              <a:rPr lang="en-GB" sz="1200" dirty="0">
                <a:solidFill>
                  <a:srgbClr val="FF0000"/>
                </a:solidFill>
              </a:rPr>
              <a:t>radio</a:t>
            </a:r>
            <a:r>
              <a:rPr lang="en-GB" sz="1200" dirty="0"/>
              <a:t> gives you, are </a:t>
            </a:r>
            <a:r>
              <a:rPr lang="en-GB" sz="1200" dirty="0">
                <a:solidFill>
                  <a:srgbClr val="FF0000"/>
                </a:solidFill>
              </a:rPr>
              <a:t>vital</a:t>
            </a:r>
            <a:r>
              <a:rPr lang="en-GB" sz="1200" dirty="0"/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A50AE-F4BA-D962-9690-FCB296EFBCB2}"/>
              </a:ext>
            </a:extLst>
          </p:cNvPr>
          <p:cNvSpPr txBox="1"/>
          <p:nvPr/>
        </p:nvSpPr>
        <p:spPr>
          <a:xfrm>
            <a:off x="1836424" y="5309099"/>
            <a:ext cx="26346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Radio and smart phone sat nav are the two main sources. In the morning before leaving I do use browser but that's it. </a:t>
            </a:r>
            <a:r>
              <a:rPr lang="en-GB" sz="1200" dirty="0">
                <a:solidFill>
                  <a:srgbClr val="FF0000"/>
                </a:solidFill>
              </a:rPr>
              <a:t>Evening </a:t>
            </a:r>
            <a:r>
              <a:rPr lang="en-GB" sz="1200" dirty="0"/>
              <a:t>is</a:t>
            </a:r>
            <a:r>
              <a:rPr lang="en-GB" sz="1200" dirty="0">
                <a:solidFill>
                  <a:srgbClr val="FF0000"/>
                </a:solidFill>
              </a:rPr>
              <a:t> all down to radio</a:t>
            </a: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1C204B01-1686-F19E-AC42-7130DB9CD8FA}"/>
              </a:ext>
            </a:extLst>
          </p:cNvPr>
          <p:cNvSpPr/>
          <p:nvPr/>
        </p:nvSpPr>
        <p:spPr>
          <a:xfrm>
            <a:off x="9073327" y="1240148"/>
            <a:ext cx="2581342" cy="703410"/>
          </a:xfrm>
          <a:prstGeom prst="wedgeEllipseCallout">
            <a:avLst>
              <a:gd name="adj1" fmla="val -75503"/>
              <a:gd name="adj2" fmla="val 7665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36AEFD-BAED-CEC1-CF8F-B9591DD39440}"/>
              </a:ext>
            </a:extLst>
          </p:cNvPr>
          <p:cNvSpPr txBox="1"/>
          <p:nvPr/>
        </p:nvSpPr>
        <p:spPr>
          <a:xfrm>
            <a:off x="9418584" y="1349303"/>
            <a:ext cx="21635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In </a:t>
            </a:r>
            <a:r>
              <a:rPr lang="en-GB" sz="1200" dirty="0">
                <a:solidFill>
                  <a:srgbClr val="FF0000"/>
                </a:solidFill>
              </a:rPr>
              <a:t>real time </a:t>
            </a:r>
            <a:r>
              <a:rPr lang="en-GB" sz="1200" dirty="0"/>
              <a:t>and </a:t>
            </a:r>
            <a:r>
              <a:rPr lang="en-GB" sz="1200" dirty="0">
                <a:solidFill>
                  <a:srgbClr val="FF0000"/>
                </a:solidFill>
              </a:rPr>
              <a:t>regular</a:t>
            </a:r>
            <a:r>
              <a:rPr lang="en-GB" sz="1200" dirty="0"/>
              <a:t>. I </a:t>
            </a:r>
            <a:r>
              <a:rPr lang="en-GB" sz="1200" dirty="0">
                <a:solidFill>
                  <a:srgbClr val="FF0000"/>
                </a:solidFill>
              </a:rPr>
              <a:t>trust</a:t>
            </a:r>
            <a:r>
              <a:rPr lang="en-GB" sz="1200" dirty="0"/>
              <a:t> what I hear on the </a:t>
            </a:r>
            <a:r>
              <a:rPr lang="en-GB" sz="1200" dirty="0">
                <a:solidFill>
                  <a:srgbClr val="FF0000"/>
                </a:solidFill>
              </a:rPr>
              <a:t>radio</a:t>
            </a:r>
            <a:r>
              <a:rPr lang="en-GB" sz="1200" dirty="0"/>
              <a:t>.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EC8D5940-680D-BF7C-5535-1DAD84050A76}"/>
              </a:ext>
            </a:extLst>
          </p:cNvPr>
          <p:cNvSpPr/>
          <p:nvPr/>
        </p:nvSpPr>
        <p:spPr>
          <a:xfrm>
            <a:off x="1756912" y="5222744"/>
            <a:ext cx="2687542" cy="963360"/>
          </a:xfrm>
          <a:prstGeom prst="wedgeRoundRectCallout">
            <a:avLst>
              <a:gd name="adj1" fmla="val 62160"/>
              <a:gd name="adj2" fmla="val -72364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5511CA5-675F-A67C-111F-09A2CBE4B4B8}"/>
              </a:ext>
            </a:extLst>
          </p:cNvPr>
          <p:cNvGrpSpPr/>
          <p:nvPr/>
        </p:nvGrpSpPr>
        <p:grpSpPr>
          <a:xfrm>
            <a:off x="218433" y="6148855"/>
            <a:ext cx="11782097" cy="641987"/>
            <a:chOff x="218433" y="6148855"/>
            <a:chExt cx="11782097" cy="64198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AC32641-685F-80FC-AFD7-7D984F85EF05}"/>
                </a:ext>
              </a:extLst>
            </p:cNvPr>
            <p:cNvGrpSpPr/>
            <p:nvPr/>
          </p:nvGrpSpPr>
          <p:grpSpPr>
            <a:xfrm>
              <a:off x="218433" y="6148855"/>
              <a:ext cx="11782097" cy="641987"/>
              <a:chOff x="218433" y="6148855"/>
              <a:chExt cx="11782097" cy="641987"/>
            </a:xfrm>
          </p:grpSpPr>
          <p:pic>
            <p:nvPicPr>
              <p:cNvPr id="8" name="Picture 5" descr="ChapmanPPT_bkgd2a">
                <a:extLst>
                  <a:ext uri="{FF2B5EF4-FFF2-40B4-BE49-F238E27FC236}">
                    <a16:creationId xmlns:a16="http://schemas.microsoft.com/office/drawing/2014/main" id="{45BB6D8A-71E1-1A54-B62F-2718A67C19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8230" y="6148855"/>
                <a:ext cx="2232300" cy="526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4" descr="GTN UK">
                <a:extLst>
                  <a:ext uri="{FF2B5EF4-FFF2-40B4-BE49-F238E27FC236}">
                    <a16:creationId xmlns:a16="http://schemas.microsoft.com/office/drawing/2014/main" id="{3EADA60C-D5D5-8713-3C0F-28E5330D3B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390" b="12381"/>
              <a:stretch/>
            </p:blipFill>
            <p:spPr bwMode="auto">
              <a:xfrm>
                <a:off x="218433" y="6166226"/>
                <a:ext cx="1593929" cy="6246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22FB915-A93F-E486-2922-ACE0CB9F2A3B}"/>
                </a:ext>
              </a:extLst>
            </p:cNvPr>
            <p:cNvGrpSpPr/>
            <p:nvPr/>
          </p:nvGrpSpPr>
          <p:grpSpPr>
            <a:xfrm>
              <a:off x="5229314" y="6217054"/>
              <a:ext cx="2015505" cy="316539"/>
              <a:chOff x="5229314" y="6217054"/>
              <a:chExt cx="2015505" cy="316539"/>
            </a:xfrm>
          </p:grpSpPr>
          <p:sp>
            <p:nvSpPr>
              <p:cNvPr id="24" name="Speech Bubble: Rectangle with Corners Rounded 23">
                <a:extLst>
                  <a:ext uri="{FF2B5EF4-FFF2-40B4-BE49-F238E27FC236}">
                    <a16:creationId xmlns:a16="http://schemas.microsoft.com/office/drawing/2014/main" id="{5A441150-49C4-3950-0F43-E6CC8213E74E}"/>
                  </a:ext>
                </a:extLst>
              </p:cNvPr>
              <p:cNvSpPr/>
              <p:nvPr/>
            </p:nvSpPr>
            <p:spPr>
              <a:xfrm>
                <a:off x="6238672" y="6315079"/>
                <a:ext cx="178386" cy="135383"/>
              </a:xfrm>
              <a:prstGeom prst="wedgeRoundRectCallout">
                <a:avLst>
                  <a:gd name="adj1" fmla="val -3984"/>
                  <a:gd name="adj2" fmla="val -70812"/>
                  <a:gd name="adj3" fmla="val 16667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2CE8887-A448-BF52-0E65-DD34147E8DF2}"/>
                  </a:ext>
                </a:extLst>
              </p:cNvPr>
              <p:cNvSpPr/>
              <p:nvPr/>
            </p:nvSpPr>
            <p:spPr bwMode="auto">
              <a:xfrm>
                <a:off x="5229314" y="6217054"/>
                <a:ext cx="1852153" cy="316539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9A8F7AF-33D0-C4DA-1D62-38FEF92922B0}"/>
                  </a:ext>
                </a:extLst>
              </p:cNvPr>
              <p:cNvSpPr/>
              <p:nvPr/>
            </p:nvSpPr>
            <p:spPr bwMode="auto">
              <a:xfrm>
                <a:off x="5417075" y="6262186"/>
                <a:ext cx="1827744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2023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  </a:t>
                </a:r>
                <a:r>
                  <a:rPr lang="en-GB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            </a:t>
                </a:r>
                <a:r>
                  <a:rPr lang="en-GB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Stage 3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</a:t>
                </a: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</a:t>
                </a: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</a:t>
                </a:r>
                <a:endParaRPr lang="en-GB" sz="1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470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">
            <a:extLst>
              <a:ext uri="{FF2B5EF4-FFF2-40B4-BE49-F238E27FC236}">
                <a16:creationId xmlns:a16="http://schemas.microsoft.com/office/drawing/2014/main" id="{19D0C1CC-4ABF-D0CC-25B2-56E756730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1132366"/>
            <a:ext cx="7797800" cy="214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tx2"/>
              </a:solidFill>
              <a:latin typeface="Helvetica-Narrow"/>
            </a:endParaRPr>
          </a:p>
          <a:p>
            <a:pPr eaLnBrk="1"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tx2"/>
              </a:solidFill>
              <a:latin typeface="Helvetica-Narrow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GB" altLang="en-US" sz="1400" dirty="0">
                <a:solidFill>
                  <a:schemeClr val="tx2"/>
                </a:solidFill>
                <a:latin typeface="Helvetica-Narrow"/>
              </a:rPr>
              <a:t>Stage 1 :	</a:t>
            </a:r>
            <a:r>
              <a:rPr lang="en-GB" altLang="en-US" sz="1400" b="1" dirty="0">
                <a:solidFill>
                  <a:schemeClr val="tx2"/>
                </a:solidFill>
                <a:latin typeface="Helvetica-Narrow"/>
              </a:rPr>
              <a:t>Large scale quantitative study</a:t>
            </a: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GB" altLang="en-US" sz="1400" dirty="0">
                <a:solidFill>
                  <a:schemeClr val="tx2"/>
                </a:solidFill>
                <a:latin typeface="Helvetica-Narrow"/>
              </a:rPr>
              <a:t> 	General investigation of traffic and travel information sources, usage, occasions, 	attitudes and opinions</a:t>
            </a:r>
          </a:p>
          <a:p>
            <a:pPr>
              <a:spcBef>
                <a:spcPct val="0"/>
              </a:spcBef>
              <a:spcAft>
                <a:spcPts val="300"/>
              </a:spcAft>
              <a:buNone/>
            </a:pPr>
            <a:r>
              <a:rPr lang="en-GB" altLang="en-US" sz="1400" dirty="0">
                <a:solidFill>
                  <a:schemeClr val="tx2"/>
                </a:solidFill>
                <a:latin typeface="Helvetica-Narrow"/>
              </a:rPr>
              <a:t>	2,000 listeners (via online panel in March 2023)</a:t>
            </a: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GB" altLang="en-US" sz="1400" dirty="0">
                <a:solidFill>
                  <a:schemeClr val="tx2"/>
                </a:solidFill>
                <a:latin typeface="Helvetica-Narrow"/>
              </a:rPr>
              <a:t>	Nationally representative</a:t>
            </a:r>
          </a:p>
          <a:p>
            <a:pPr>
              <a:spcBef>
                <a:spcPct val="0"/>
              </a:spcBef>
              <a:spcAft>
                <a:spcPts val="300"/>
              </a:spcAft>
              <a:buNone/>
            </a:pPr>
            <a:r>
              <a:rPr lang="en-GB" altLang="en-US" sz="1400" dirty="0">
                <a:solidFill>
                  <a:schemeClr val="tx2"/>
                </a:solidFill>
                <a:latin typeface="Helvetica-Narrow"/>
              </a:rPr>
              <a:t>	Repeat of original research from November 2016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4C4AF0-55A3-6597-204A-51590C10D251}"/>
              </a:ext>
            </a:extLst>
          </p:cNvPr>
          <p:cNvSpPr/>
          <p:nvPr/>
        </p:nvSpPr>
        <p:spPr>
          <a:xfrm>
            <a:off x="1166882" y="1065666"/>
            <a:ext cx="215900" cy="215900"/>
          </a:xfrm>
          <a:prstGeom prst="ellipse">
            <a:avLst/>
          </a:prstGeom>
          <a:solidFill>
            <a:srgbClr val="0099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150" name="Rectangle 1">
            <a:extLst>
              <a:ext uri="{FF2B5EF4-FFF2-40B4-BE49-F238E27FC236}">
                <a16:creationId xmlns:a16="http://schemas.microsoft.com/office/drawing/2014/main" id="{CC038550-276B-9D13-AA93-F17739D12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3418997"/>
            <a:ext cx="7797800" cy="194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GB" altLang="en-US" sz="1400" dirty="0">
                <a:solidFill>
                  <a:schemeClr val="tx2"/>
                </a:solidFill>
                <a:latin typeface="Helvetica-Narrow"/>
              </a:rPr>
              <a:t>Stage 2 :	</a:t>
            </a:r>
            <a:r>
              <a:rPr lang="en-GB" altLang="en-US" sz="1400" b="1" dirty="0">
                <a:solidFill>
                  <a:schemeClr val="tx2"/>
                </a:solidFill>
                <a:latin typeface="Helvetica-Narrow"/>
              </a:rPr>
              <a:t>Short, sharp quantitative survey to smartphones</a:t>
            </a: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GB" altLang="en-US" sz="1400" dirty="0">
                <a:solidFill>
                  <a:schemeClr val="tx2"/>
                </a:solidFill>
                <a:latin typeface="Helvetica-Narrow"/>
              </a:rPr>
              <a:t>	Reflect immediacy, based on that days experience</a:t>
            </a:r>
          </a:p>
          <a:p>
            <a:pPr>
              <a:spcBef>
                <a:spcPct val="0"/>
              </a:spcBef>
              <a:spcAft>
                <a:spcPts val="300"/>
              </a:spcAft>
              <a:buNone/>
            </a:pPr>
            <a:r>
              <a:rPr lang="en-GB" altLang="en-US" sz="1400" dirty="0">
                <a:solidFill>
                  <a:schemeClr val="tx2"/>
                </a:solidFill>
                <a:latin typeface="Helvetica-Narrow"/>
              </a:rPr>
              <a:t>	250 listeners (via online panel to smartphones in March 2023) </a:t>
            </a:r>
          </a:p>
          <a:p>
            <a:pPr>
              <a:spcBef>
                <a:spcPct val="0"/>
              </a:spcBef>
              <a:spcAft>
                <a:spcPts val="300"/>
              </a:spcAft>
              <a:buNone/>
            </a:pPr>
            <a:r>
              <a:rPr lang="en-GB" altLang="en-US" sz="1400" dirty="0">
                <a:solidFill>
                  <a:schemeClr val="tx2"/>
                </a:solidFill>
                <a:latin typeface="Helvetica-Narrow"/>
              </a:rPr>
              <a:t> 	Nationally representative, 50 per day across a 5 day working week </a:t>
            </a: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GB" altLang="en-US" sz="1400" dirty="0">
                <a:solidFill>
                  <a:schemeClr val="tx2"/>
                </a:solidFill>
                <a:latin typeface="Helvetica-Narrow"/>
              </a:rPr>
              <a:t>	All surveys completed between 10am and 7pm on the day</a:t>
            </a:r>
          </a:p>
          <a:p>
            <a:pPr>
              <a:spcBef>
                <a:spcPct val="0"/>
              </a:spcBef>
              <a:spcAft>
                <a:spcPts val="300"/>
              </a:spcAft>
              <a:buNone/>
            </a:pPr>
            <a:r>
              <a:rPr lang="en-GB" altLang="en-US" sz="1400" dirty="0">
                <a:solidFill>
                  <a:schemeClr val="tx2"/>
                </a:solidFill>
                <a:latin typeface="Helvetica-Narrow"/>
              </a:rPr>
              <a:t>	Repeat of original research from November 2016</a:t>
            </a: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endParaRPr lang="en-GB" altLang="en-US" sz="1400" dirty="0">
              <a:solidFill>
                <a:schemeClr val="tx2"/>
              </a:solidFill>
              <a:latin typeface="Helvetica-Narrow"/>
            </a:endParaRPr>
          </a:p>
        </p:txBody>
      </p:sp>
      <p:sp>
        <p:nvSpPr>
          <p:cNvPr id="6151" name="Rectangle 3">
            <a:extLst>
              <a:ext uri="{FF2B5EF4-FFF2-40B4-BE49-F238E27FC236}">
                <a16:creationId xmlns:a16="http://schemas.microsoft.com/office/drawing/2014/main" id="{CB22CF83-4515-F033-9291-FC2D8B82C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7" y="5273958"/>
            <a:ext cx="8232710" cy="114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GB" altLang="en-US" sz="1400" dirty="0">
                <a:solidFill>
                  <a:schemeClr val="tx2"/>
                </a:solidFill>
                <a:latin typeface="Helvetica-Narrow"/>
              </a:rPr>
              <a:t>Stage 3 :	</a:t>
            </a:r>
            <a:r>
              <a:rPr lang="en-GB" altLang="en-US" sz="1400" b="1" dirty="0">
                <a:solidFill>
                  <a:schemeClr val="tx2"/>
                </a:solidFill>
                <a:latin typeface="Helvetica-Narrow"/>
              </a:rPr>
              <a:t>Qualitative survey</a:t>
            </a: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GB" altLang="en-US" sz="1400" dirty="0">
                <a:solidFill>
                  <a:schemeClr val="tx2"/>
                </a:solidFill>
                <a:latin typeface="Helvetica-Narrow"/>
              </a:rPr>
              <a:t>	Provide a short narrative around experiences of traffic and travel information sources </a:t>
            </a:r>
          </a:p>
          <a:p>
            <a:pPr>
              <a:spcBef>
                <a:spcPct val="0"/>
              </a:spcBef>
              <a:spcAft>
                <a:spcPts val="300"/>
              </a:spcAft>
              <a:buNone/>
            </a:pPr>
            <a:r>
              <a:rPr lang="en-GB" altLang="en-US" sz="1400" dirty="0">
                <a:solidFill>
                  <a:schemeClr val="tx2"/>
                </a:solidFill>
                <a:latin typeface="Helvetica-Narrow"/>
              </a:rPr>
              <a:t>	100 listeners (via online panel in March 2023)</a:t>
            </a:r>
          </a:p>
          <a:p>
            <a:pPr>
              <a:spcBef>
                <a:spcPct val="0"/>
              </a:spcBef>
              <a:spcAft>
                <a:spcPts val="300"/>
              </a:spcAft>
              <a:buNone/>
            </a:pPr>
            <a:endParaRPr lang="en-GB" altLang="en-US" sz="1400" dirty="0">
              <a:solidFill>
                <a:schemeClr val="tx2"/>
              </a:solidFill>
              <a:latin typeface="Helvetica-Narrow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7DD03CC-583D-157E-A4CD-B652D938E262}"/>
              </a:ext>
            </a:extLst>
          </p:cNvPr>
          <p:cNvSpPr/>
          <p:nvPr/>
        </p:nvSpPr>
        <p:spPr>
          <a:xfrm>
            <a:off x="2284414" y="5370794"/>
            <a:ext cx="117475" cy="107950"/>
          </a:xfrm>
          <a:prstGeom prst="ellipse">
            <a:avLst/>
          </a:prstGeom>
          <a:solidFill>
            <a:srgbClr val="0099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C310FF1-13E1-5700-E33C-5EC6867306E2}"/>
              </a:ext>
            </a:extLst>
          </p:cNvPr>
          <p:cNvSpPr/>
          <p:nvPr/>
        </p:nvSpPr>
        <p:spPr>
          <a:xfrm>
            <a:off x="2284414" y="3520596"/>
            <a:ext cx="117475" cy="107950"/>
          </a:xfrm>
          <a:prstGeom prst="ellipse">
            <a:avLst/>
          </a:prstGeom>
          <a:solidFill>
            <a:srgbClr val="0099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E0F252-5F6B-094E-C7F0-DA515ABC181E}"/>
              </a:ext>
            </a:extLst>
          </p:cNvPr>
          <p:cNvSpPr/>
          <p:nvPr/>
        </p:nvSpPr>
        <p:spPr>
          <a:xfrm>
            <a:off x="2284414" y="1717675"/>
            <a:ext cx="117475" cy="107950"/>
          </a:xfrm>
          <a:prstGeom prst="ellipse">
            <a:avLst/>
          </a:prstGeom>
          <a:solidFill>
            <a:srgbClr val="0099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2AD730E6-2527-7320-4844-93E985C69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20663"/>
            <a:ext cx="1176337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Arial" panose="020B0604020202020204" pitchFamily="34" charset="0"/>
              </a:rPr>
              <a:t>TRAFFIC &amp; TRAVEL RESEARCH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F9D2F8-B40B-2973-367F-3E5D7543CB89}"/>
              </a:ext>
            </a:extLst>
          </p:cNvPr>
          <p:cNvSpPr txBox="1"/>
          <p:nvPr/>
        </p:nvSpPr>
        <p:spPr>
          <a:xfrm>
            <a:off x="1431233" y="100803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GB" altLang="en-US" sz="1600" b="1" dirty="0">
                <a:solidFill>
                  <a:schemeClr val="tx2"/>
                </a:solidFill>
                <a:latin typeface="Helvetica-Narrow"/>
              </a:rPr>
              <a:t>Three stage research plan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964045C-0397-5511-B124-CECF8D4F4EED}"/>
              </a:ext>
            </a:extLst>
          </p:cNvPr>
          <p:cNvGrpSpPr/>
          <p:nvPr/>
        </p:nvGrpSpPr>
        <p:grpSpPr>
          <a:xfrm>
            <a:off x="218433" y="6148855"/>
            <a:ext cx="11782097" cy="641987"/>
            <a:chOff x="218433" y="6148855"/>
            <a:chExt cx="11782097" cy="641987"/>
          </a:xfrm>
        </p:grpSpPr>
        <p:pic>
          <p:nvPicPr>
            <p:cNvPr id="5" name="Picture 5" descr="ChapmanPPT_bkgd2a">
              <a:extLst>
                <a:ext uri="{FF2B5EF4-FFF2-40B4-BE49-F238E27FC236}">
                  <a16:creationId xmlns:a16="http://schemas.microsoft.com/office/drawing/2014/main" id="{B7B70F37-D829-A0A4-EC02-83643AF440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8230" y="6148855"/>
              <a:ext cx="2232300" cy="526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GTN UK">
              <a:extLst>
                <a:ext uri="{FF2B5EF4-FFF2-40B4-BE49-F238E27FC236}">
                  <a16:creationId xmlns:a16="http://schemas.microsoft.com/office/drawing/2014/main" id="{36D7B51D-8BCF-14A9-9C00-1E8F672D4D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90" b="12381"/>
            <a:stretch/>
          </p:blipFill>
          <p:spPr bwMode="auto">
            <a:xfrm>
              <a:off x="218433" y="6166226"/>
              <a:ext cx="1593929" cy="624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>
            <a:extLst>
              <a:ext uri="{FF2B5EF4-FFF2-40B4-BE49-F238E27FC236}">
                <a16:creationId xmlns:a16="http://schemas.microsoft.com/office/drawing/2014/main" id="{2AD730E6-2527-7320-4844-93E985C69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20663"/>
            <a:ext cx="1176337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Arial" panose="020B0604020202020204" pitchFamily="34" charset="0"/>
              </a:rPr>
              <a:t>TRAFFIC &amp; TRAVEL RESEARCH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F9D2F8-B40B-2973-367F-3E5D7543CB89}"/>
              </a:ext>
            </a:extLst>
          </p:cNvPr>
          <p:cNvSpPr txBox="1"/>
          <p:nvPr/>
        </p:nvSpPr>
        <p:spPr>
          <a:xfrm>
            <a:off x="923127" y="1132091"/>
            <a:ext cx="10494735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solidFill>
                  <a:srgbClr val="C00000"/>
                </a:solidFill>
                <a:latin typeface="Helvetica-Narrow"/>
              </a:rPr>
              <a:t>RADIO TRAFFIC &amp; TRAVEL BULLETINS REMAIN THE MOST WIDELY USED AND MOST OFTEN USED SOURCE OF TRAFFIC &amp; TRAVEL INFORMATION, WITH RELIABILITY AND ACCESSABILITY KEY FACTORS.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1600" b="1" dirty="0">
              <a:solidFill>
                <a:srgbClr val="C00000"/>
              </a:solidFill>
              <a:latin typeface="Helvetica-Narrow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solidFill>
                  <a:schemeClr val="tx2"/>
                </a:solidFill>
                <a:latin typeface="Helvetica-Narrow"/>
              </a:rPr>
              <a:t>70</a:t>
            </a:r>
            <a:r>
              <a:rPr lang="en-GB" altLang="en-US" sz="1100" b="1" dirty="0">
                <a:solidFill>
                  <a:schemeClr val="tx2"/>
                </a:solidFill>
                <a:latin typeface="Helvetica-Narrow"/>
              </a:rPr>
              <a:t>%</a:t>
            </a:r>
            <a:r>
              <a:rPr lang="en-GB" altLang="en-US" sz="1600" b="1" dirty="0">
                <a:solidFill>
                  <a:schemeClr val="tx2"/>
                </a:solidFill>
                <a:latin typeface="Helvetica-Narrow"/>
              </a:rPr>
              <a:t>  </a:t>
            </a:r>
            <a:r>
              <a:rPr lang="en-GB" altLang="en-US" sz="1600" dirty="0">
                <a:solidFill>
                  <a:schemeClr val="tx2"/>
                </a:solidFill>
                <a:latin typeface="Helvetica-Narrow"/>
              </a:rPr>
              <a:t>will get their traffic and travel info from the radio when they’re getting ready in the morning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1600" b="1" dirty="0">
              <a:solidFill>
                <a:schemeClr val="tx2"/>
              </a:solidFill>
              <a:latin typeface="Helvetica-Narrow"/>
            </a:endParaRPr>
          </a:p>
          <a:p>
            <a:pPr algn="just">
              <a:spcBef>
                <a:spcPct val="0"/>
              </a:spcBef>
            </a:pPr>
            <a:r>
              <a:rPr lang="en-GB" altLang="en-US" sz="1600" b="1" dirty="0">
                <a:solidFill>
                  <a:schemeClr val="tx2"/>
                </a:solidFill>
                <a:latin typeface="Helvetica-Narrow"/>
              </a:rPr>
              <a:t>84</a:t>
            </a:r>
            <a:r>
              <a:rPr lang="en-GB" altLang="en-US" sz="1100" b="1" dirty="0">
                <a:solidFill>
                  <a:schemeClr val="tx2"/>
                </a:solidFill>
                <a:latin typeface="Helvetica-Narrow"/>
              </a:rPr>
              <a:t>%</a:t>
            </a:r>
            <a:r>
              <a:rPr lang="en-GB" altLang="en-US" sz="1600" b="1" dirty="0">
                <a:solidFill>
                  <a:schemeClr val="tx2"/>
                </a:solidFill>
                <a:latin typeface="Helvetica-Narrow"/>
              </a:rPr>
              <a:t>  </a:t>
            </a:r>
            <a:r>
              <a:rPr lang="en-GB" altLang="en-US" sz="1600" dirty="0">
                <a:solidFill>
                  <a:schemeClr val="tx2"/>
                </a:solidFill>
                <a:latin typeface="Helvetica-Narrow"/>
              </a:rPr>
              <a:t>will get their traffic and travel info from the radio when they’re in the car</a:t>
            </a:r>
          </a:p>
          <a:p>
            <a:pPr algn="just">
              <a:spcBef>
                <a:spcPct val="0"/>
              </a:spcBef>
            </a:pPr>
            <a:endParaRPr lang="en-GB" altLang="en-US" sz="1600" b="1" dirty="0">
              <a:solidFill>
                <a:schemeClr val="tx2"/>
              </a:solidFill>
              <a:latin typeface="Helvetica-Narrow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solidFill>
                  <a:schemeClr val="tx2"/>
                </a:solidFill>
                <a:latin typeface="Helvetica-Narrow"/>
              </a:rPr>
              <a:t>75</a:t>
            </a:r>
            <a:r>
              <a:rPr lang="en-GB" altLang="en-US" sz="1100" b="1" dirty="0">
                <a:solidFill>
                  <a:schemeClr val="tx2"/>
                </a:solidFill>
                <a:latin typeface="Helvetica-Narrow"/>
              </a:rPr>
              <a:t>%</a:t>
            </a:r>
            <a:r>
              <a:rPr lang="en-GB" altLang="en-US" sz="1600" b="1" dirty="0">
                <a:solidFill>
                  <a:schemeClr val="tx2"/>
                </a:solidFill>
                <a:latin typeface="Helvetica-Narrow"/>
              </a:rPr>
              <a:t>  </a:t>
            </a:r>
            <a:r>
              <a:rPr lang="en-GB" altLang="en-US" sz="1600" dirty="0">
                <a:solidFill>
                  <a:schemeClr val="tx2"/>
                </a:solidFill>
                <a:latin typeface="Helvetica-Narrow"/>
              </a:rPr>
              <a:t>will turn the radio up when traffic and travel comes on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rgbClr val="C00000"/>
              </a:solidFill>
              <a:latin typeface="Helvetica-Narrow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1600" b="1" dirty="0">
              <a:solidFill>
                <a:srgbClr val="C00000"/>
              </a:solidFill>
              <a:latin typeface="Helvetica-Narrow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solidFill>
                  <a:srgbClr val="C00000"/>
                </a:solidFill>
                <a:latin typeface="Helvetica-Narrow"/>
              </a:rPr>
              <a:t>TRAFFIC &amp; TRAVEL BULLETINS ARE SEEN AS AN IMPORTANT PART OF A RADIO STATION’S CONTENT.</a:t>
            </a:r>
            <a:endParaRPr lang="en-GB" altLang="en-US" sz="1600" dirty="0">
              <a:solidFill>
                <a:srgbClr val="C00000"/>
              </a:solidFill>
              <a:latin typeface="Helvetica-Narrow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1600" b="1" dirty="0">
              <a:solidFill>
                <a:srgbClr val="C00000"/>
              </a:solidFill>
              <a:latin typeface="Helvetica-Narrow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solidFill>
                  <a:schemeClr val="tx2"/>
                </a:solidFill>
                <a:latin typeface="Helvetica-Narrow"/>
              </a:rPr>
              <a:t>70</a:t>
            </a:r>
            <a:r>
              <a:rPr lang="en-GB" altLang="en-US" sz="1100" b="1" dirty="0">
                <a:solidFill>
                  <a:schemeClr val="tx2"/>
                </a:solidFill>
                <a:latin typeface="Helvetica-Narrow"/>
              </a:rPr>
              <a:t>%</a:t>
            </a:r>
            <a:r>
              <a:rPr lang="en-GB" altLang="en-US" sz="1600" b="1" dirty="0">
                <a:solidFill>
                  <a:schemeClr val="tx2"/>
                </a:solidFill>
                <a:latin typeface="Helvetica-Narrow"/>
              </a:rPr>
              <a:t>  </a:t>
            </a:r>
            <a:r>
              <a:rPr lang="en-GB" altLang="en-US" sz="1600" dirty="0">
                <a:solidFill>
                  <a:schemeClr val="tx2"/>
                </a:solidFill>
                <a:latin typeface="Helvetica-Narrow"/>
              </a:rPr>
              <a:t>think the traffic and travel bulletins are an important part of their favourite radio station</a:t>
            </a:r>
          </a:p>
          <a:p>
            <a:pPr algn="just">
              <a:spcBef>
                <a:spcPct val="0"/>
              </a:spcBef>
            </a:pPr>
            <a:endParaRPr lang="en-GB" altLang="en-US" sz="1600" b="1" dirty="0">
              <a:solidFill>
                <a:schemeClr val="tx2"/>
              </a:solidFill>
              <a:latin typeface="Helvetica-Narrow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solidFill>
                  <a:schemeClr val="tx2"/>
                </a:solidFill>
                <a:latin typeface="Helvetica-Narrow"/>
              </a:rPr>
              <a:t>56</a:t>
            </a:r>
            <a:r>
              <a:rPr lang="en-GB" altLang="en-US" sz="1100" b="1" dirty="0">
                <a:solidFill>
                  <a:schemeClr val="tx2"/>
                </a:solidFill>
                <a:latin typeface="Helvetica-Narrow"/>
              </a:rPr>
              <a:t>%</a:t>
            </a:r>
            <a:r>
              <a:rPr lang="en-GB" altLang="en-US" sz="1600" b="1" dirty="0">
                <a:solidFill>
                  <a:schemeClr val="tx2"/>
                </a:solidFill>
                <a:latin typeface="Helvetica-Narrow"/>
              </a:rPr>
              <a:t>  </a:t>
            </a:r>
            <a:r>
              <a:rPr lang="en-GB" altLang="en-US" sz="1600" dirty="0">
                <a:solidFill>
                  <a:schemeClr val="tx2"/>
                </a:solidFill>
                <a:latin typeface="Helvetica-Narrow"/>
              </a:rPr>
              <a:t>say they prefer to listen to a radio station that has traffic and travel bulletins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1600" b="1" dirty="0">
              <a:solidFill>
                <a:schemeClr val="tx2"/>
              </a:solidFill>
              <a:latin typeface="Helvetica-Narrow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1600" b="1" dirty="0">
                <a:solidFill>
                  <a:schemeClr val="tx2"/>
                </a:solidFill>
                <a:latin typeface="Helvetica-Narrow"/>
              </a:rPr>
              <a:t>43</a:t>
            </a:r>
            <a:r>
              <a:rPr lang="en-GB" altLang="en-US" sz="1100" b="1" dirty="0">
                <a:solidFill>
                  <a:schemeClr val="tx2"/>
                </a:solidFill>
                <a:latin typeface="Helvetica-Narrow"/>
              </a:rPr>
              <a:t>%</a:t>
            </a:r>
            <a:r>
              <a:rPr lang="en-GB" altLang="en-US" sz="1600" b="1" dirty="0">
                <a:solidFill>
                  <a:schemeClr val="tx2"/>
                </a:solidFill>
                <a:latin typeface="Helvetica-Narrow"/>
              </a:rPr>
              <a:t>  </a:t>
            </a:r>
            <a:r>
              <a:rPr lang="en-GB" altLang="en-US" sz="1600" dirty="0">
                <a:solidFill>
                  <a:schemeClr val="tx2"/>
                </a:solidFill>
                <a:latin typeface="Helvetica-Narrow"/>
              </a:rPr>
              <a:t>are likely to look for an alternative station if the one they’re listening to doesn’t have traffic and travel updates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1600" b="1" dirty="0">
              <a:solidFill>
                <a:srgbClr val="C00000"/>
              </a:solidFill>
              <a:latin typeface="Helvetica-Narrow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1600" b="1" dirty="0">
              <a:solidFill>
                <a:srgbClr val="C00000"/>
              </a:solidFill>
              <a:latin typeface="Helvetica-Narrow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F6A7BA-98BA-5604-3979-05E359AC5E53}"/>
              </a:ext>
            </a:extLst>
          </p:cNvPr>
          <p:cNvGrpSpPr/>
          <p:nvPr/>
        </p:nvGrpSpPr>
        <p:grpSpPr>
          <a:xfrm>
            <a:off x="218433" y="6148855"/>
            <a:ext cx="11782097" cy="641987"/>
            <a:chOff x="218433" y="6148855"/>
            <a:chExt cx="11782097" cy="641987"/>
          </a:xfrm>
        </p:grpSpPr>
        <p:pic>
          <p:nvPicPr>
            <p:cNvPr id="10" name="Picture 5" descr="ChapmanPPT_bkgd2a">
              <a:extLst>
                <a:ext uri="{FF2B5EF4-FFF2-40B4-BE49-F238E27FC236}">
                  <a16:creationId xmlns:a16="http://schemas.microsoft.com/office/drawing/2014/main" id="{B61AC459-4D2D-F769-19A5-A88A1866BF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8230" y="6148855"/>
              <a:ext cx="2232300" cy="526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GTN UK">
              <a:extLst>
                <a:ext uri="{FF2B5EF4-FFF2-40B4-BE49-F238E27FC236}">
                  <a16:creationId xmlns:a16="http://schemas.microsoft.com/office/drawing/2014/main" id="{17777DAF-043F-5F7D-53FC-A57401B36A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90" b="12381"/>
            <a:stretch/>
          </p:blipFill>
          <p:spPr bwMode="auto">
            <a:xfrm>
              <a:off x="218433" y="6166226"/>
              <a:ext cx="1593929" cy="624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1F5F86A-6096-F957-FDFF-58E07D4618AC}"/>
              </a:ext>
            </a:extLst>
          </p:cNvPr>
          <p:cNvCxnSpPr>
            <a:cxnSpLocks/>
          </p:cNvCxnSpPr>
          <p:nvPr/>
        </p:nvCxnSpPr>
        <p:spPr>
          <a:xfrm>
            <a:off x="1035780" y="5826265"/>
            <a:ext cx="1021214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02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4C46551-493C-A98A-7CF0-73BFCDAA1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C20744-8272-E91E-E11B-22802EC247B3}"/>
              </a:ext>
            </a:extLst>
          </p:cNvPr>
          <p:cNvSpPr txBox="1"/>
          <p:nvPr/>
        </p:nvSpPr>
        <p:spPr>
          <a:xfrm>
            <a:off x="0" y="462330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THANK YOU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0890ED-B74A-3E8A-0CCC-3D859D97FC63}"/>
              </a:ext>
            </a:extLst>
          </p:cNvPr>
          <p:cNvGrpSpPr/>
          <p:nvPr/>
        </p:nvGrpSpPr>
        <p:grpSpPr>
          <a:xfrm>
            <a:off x="4263243" y="190005"/>
            <a:ext cx="3716976" cy="3562601"/>
            <a:chOff x="4801518" y="936434"/>
            <a:chExt cx="2588964" cy="266608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F874134-AFAC-1F6D-C2C8-70343F2DC884}"/>
                </a:ext>
              </a:extLst>
            </p:cNvPr>
            <p:cNvSpPr/>
            <p:nvPr/>
          </p:nvSpPr>
          <p:spPr>
            <a:xfrm>
              <a:off x="5528281" y="1054003"/>
              <a:ext cx="1102863" cy="12285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CE17BBC-33C9-4820-ABC0-A3E2E260A88A}"/>
                </a:ext>
              </a:extLst>
            </p:cNvPr>
            <p:cNvPicPr/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93" t="12827" r="15837" b="42131"/>
            <a:stretch/>
          </p:blipFill>
          <p:spPr bwMode="auto">
            <a:xfrm>
              <a:off x="4801518" y="936434"/>
              <a:ext cx="2588964" cy="2666082"/>
            </a:xfrm>
            <a:prstGeom prst="rect">
              <a:avLst/>
            </a:prstGeom>
            <a:noFill/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DC21DC2-2E6A-6FC9-6F94-777B7B4F1FF4}"/>
                </a:ext>
              </a:extLst>
            </p:cNvPr>
            <p:cNvPicPr/>
            <p:nvPr/>
          </p:nvPicPr>
          <p:blipFill rotWithShape="1">
            <a:blip r:embed="rId4" cstate="print">
              <a:clrChange>
                <a:clrFrom>
                  <a:srgbClr val="D9272D"/>
                </a:clrFrom>
                <a:clrTo>
                  <a:srgbClr val="D9272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551" t="90360" r="8305" b="5721"/>
            <a:stretch/>
          </p:blipFill>
          <p:spPr>
            <a:xfrm>
              <a:off x="5242655" y="2453000"/>
              <a:ext cx="1669300" cy="73623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C85629F-A706-1111-4A60-55D60B7E8290}"/>
                </a:ext>
              </a:extLst>
            </p:cNvPr>
            <p:cNvPicPr/>
            <p:nvPr/>
          </p:nvPicPr>
          <p:blipFill rotWithShape="1">
            <a:blip r:embed="rId4" cstate="print">
              <a:clrChange>
                <a:clrFrom>
                  <a:srgbClr val="D9272D"/>
                </a:clrFrom>
                <a:clrTo>
                  <a:srgbClr val="D9272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551" t="94327" r="2920" b="3726"/>
            <a:stretch/>
          </p:blipFill>
          <p:spPr>
            <a:xfrm>
              <a:off x="4869479" y="3189239"/>
              <a:ext cx="2304930" cy="3658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690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A06FA14-C98A-0B06-B9D7-A9A02440E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715447"/>
              </p:ext>
            </p:extLst>
          </p:nvPr>
        </p:nvGraphicFramePr>
        <p:xfrm>
          <a:off x="4800601" y="1924050"/>
          <a:ext cx="1800225" cy="36083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1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46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000" b="0" baseline="0" dirty="0">
                          <a:effectLst/>
                        </a:rPr>
                        <a:t>% </a:t>
                      </a:r>
                      <a:r>
                        <a:rPr lang="en-GB" sz="900" b="0" baseline="0" dirty="0" err="1">
                          <a:effectLst/>
                        </a:rPr>
                        <a:t>popn</a:t>
                      </a:r>
                      <a:r>
                        <a:rPr lang="en-GB" sz="900" b="0" baseline="0" dirty="0">
                          <a:effectLst/>
                        </a:rPr>
                        <a:t>.</a:t>
                      </a:r>
                      <a:endParaRPr lang="en-GB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46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North East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4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46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North West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11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81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Yorkshire and the Humber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8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46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East Midlands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7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46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West Midlands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9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46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East of England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9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46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London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13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46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South East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14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46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South West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8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746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Wales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5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746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Scotland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8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746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Northern Ireland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3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8240" name="Picture 14" descr="http://www.europarl.org.uk/resource/static/images/MEPs/mep_map.gif">
            <a:extLst>
              <a:ext uri="{FF2B5EF4-FFF2-40B4-BE49-F238E27FC236}">
                <a16:creationId xmlns:a16="http://schemas.microsoft.com/office/drawing/2014/main" id="{421D33DD-226E-38F4-1539-D3C33AF24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383" y="1399760"/>
            <a:ext cx="3233738" cy="449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8">
            <a:extLst>
              <a:ext uri="{FF2B5EF4-FFF2-40B4-BE49-F238E27FC236}">
                <a16:creationId xmlns:a16="http://schemas.microsoft.com/office/drawing/2014/main" id="{7F308E59-153B-CA80-8DD4-E2FBFFDD7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20663"/>
            <a:ext cx="1176337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Arial" panose="020B0604020202020204" pitchFamily="34" charset="0"/>
              </a:rPr>
              <a:t>TRAFFIC &amp; TRAVEL RESEARCH 2023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2ADBA34-F906-C227-5296-99B3F7A994EE}"/>
              </a:ext>
            </a:extLst>
          </p:cNvPr>
          <p:cNvGrpSpPr/>
          <p:nvPr/>
        </p:nvGrpSpPr>
        <p:grpSpPr>
          <a:xfrm>
            <a:off x="218433" y="6148855"/>
            <a:ext cx="11782097" cy="641987"/>
            <a:chOff x="218433" y="6148855"/>
            <a:chExt cx="11782097" cy="641987"/>
          </a:xfrm>
        </p:grpSpPr>
        <p:pic>
          <p:nvPicPr>
            <p:cNvPr id="7" name="Picture 5" descr="ChapmanPPT_bkgd2a">
              <a:extLst>
                <a:ext uri="{FF2B5EF4-FFF2-40B4-BE49-F238E27FC236}">
                  <a16:creationId xmlns:a16="http://schemas.microsoft.com/office/drawing/2014/main" id="{57093E17-24A8-C301-5412-A76AC934D2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8230" y="6148855"/>
              <a:ext cx="2232300" cy="526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 descr="GTN UK">
              <a:extLst>
                <a:ext uri="{FF2B5EF4-FFF2-40B4-BE49-F238E27FC236}">
                  <a16:creationId xmlns:a16="http://schemas.microsoft.com/office/drawing/2014/main" id="{4A6BDAB5-D2D7-DF9C-4A6D-FF22ACC945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90" b="12381"/>
            <a:stretch/>
          </p:blipFill>
          <p:spPr bwMode="auto">
            <a:xfrm>
              <a:off x="218433" y="6166226"/>
              <a:ext cx="1593929" cy="624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629320E-D33A-88EB-5E78-4222CF767C43}"/>
              </a:ext>
            </a:extLst>
          </p:cNvPr>
          <p:cNvGrpSpPr/>
          <p:nvPr/>
        </p:nvGrpSpPr>
        <p:grpSpPr>
          <a:xfrm>
            <a:off x="9336088" y="1521290"/>
            <a:ext cx="1155700" cy="4064620"/>
            <a:chOff x="9336088" y="1521290"/>
            <a:chExt cx="1155700" cy="4064620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FA73698D-6535-EAD5-0C05-85BE3F3742AC}"/>
                </a:ext>
              </a:extLst>
            </p:cNvPr>
            <p:cNvSpPr/>
            <p:nvPr/>
          </p:nvSpPr>
          <p:spPr bwMode="auto">
            <a:xfrm>
              <a:off x="9336088" y="2219328"/>
              <a:ext cx="1152525" cy="2349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66995CAF-645A-6032-737D-588C63CF273C}"/>
                </a:ext>
              </a:extLst>
            </p:cNvPr>
            <p:cNvSpPr/>
            <p:nvPr/>
          </p:nvSpPr>
          <p:spPr bwMode="auto">
            <a:xfrm>
              <a:off x="9339263" y="2771778"/>
              <a:ext cx="1152525" cy="35401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CF0D47F6-5762-3C14-9E98-47A73DC74F12}"/>
                </a:ext>
              </a:extLst>
            </p:cNvPr>
            <p:cNvSpPr/>
            <p:nvPr/>
          </p:nvSpPr>
          <p:spPr bwMode="auto">
            <a:xfrm>
              <a:off x="9339263" y="3425830"/>
              <a:ext cx="1152525" cy="2333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4286910-C3C4-F5F4-1616-878922CB552C}"/>
                </a:ext>
              </a:extLst>
            </p:cNvPr>
            <p:cNvSpPr/>
            <p:nvPr/>
          </p:nvSpPr>
          <p:spPr bwMode="auto">
            <a:xfrm>
              <a:off x="9339263" y="3959230"/>
              <a:ext cx="1152525" cy="2349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DD11274-6611-0721-22AF-1C34C79F581E}"/>
                </a:ext>
              </a:extLst>
            </p:cNvPr>
            <p:cNvSpPr/>
            <p:nvPr/>
          </p:nvSpPr>
          <p:spPr bwMode="auto">
            <a:xfrm>
              <a:off x="9339263" y="4505330"/>
              <a:ext cx="1152525" cy="2349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005FBCF-36BC-5315-AB48-B400BD436A0C}"/>
                </a:ext>
              </a:extLst>
            </p:cNvPr>
            <p:cNvSpPr/>
            <p:nvPr/>
          </p:nvSpPr>
          <p:spPr bwMode="auto">
            <a:xfrm>
              <a:off x="9339263" y="5032381"/>
              <a:ext cx="1152525" cy="2349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7692356-3190-8B26-26CA-A2B8FD0F925A}"/>
                </a:ext>
              </a:extLst>
            </p:cNvPr>
            <p:cNvSpPr/>
            <p:nvPr/>
          </p:nvSpPr>
          <p:spPr bwMode="auto">
            <a:xfrm>
              <a:off x="9339263" y="3155954"/>
              <a:ext cx="1152525" cy="2349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2488075-2E97-0786-127F-A0C6D8567D28}"/>
                </a:ext>
              </a:extLst>
            </p:cNvPr>
            <p:cNvSpPr/>
            <p:nvPr/>
          </p:nvSpPr>
          <p:spPr bwMode="auto">
            <a:xfrm>
              <a:off x="9339263" y="5299082"/>
              <a:ext cx="1152525" cy="2333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A4AA9E5C-0F54-D4C4-5F06-75E9D76A2E9A}"/>
                </a:ext>
              </a:extLst>
            </p:cNvPr>
            <p:cNvSpPr/>
            <p:nvPr/>
          </p:nvSpPr>
          <p:spPr bwMode="auto">
            <a:xfrm>
              <a:off x="9339263" y="4772032"/>
              <a:ext cx="1152525" cy="2333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E9DECC4F-0F28-7479-3EFD-2CE1F4341B8C}"/>
                </a:ext>
              </a:extLst>
            </p:cNvPr>
            <p:cNvSpPr/>
            <p:nvPr/>
          </p:nvSpPr>
          <p:spPr bwMode="auto">
            <a:xfrm>
              <a:off x="9339263" y="4235456"/>
              <a:ext cx="1152525" cy="2349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37E5CDCE-A1BC-BEDF-0A34-FB25E5E46E40}"/>
                </a:ext>
              </a:extLst>
            </p:cNvPr>
            <p:cNvSpPr/>
            <p:nvPr/>
          </p:nvSpPr>
          <p:spPr bwMode="auto">
            <a:xfrm>
              <a:off x="9339263" y="3695705"/>
              <a:ext cx="1152525" cy="23336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4BC34B2A-B35B-21FB-79BA-AE95C6F5A1F0}"/>
                </a:ext>
              </a:extLst>
            </p:cNvPr>
            <p:cNvSpPr/>
            <p:nvPr/>
          </p:nvSpPr>
          <p:spPr bwMode="auto">
            <a:xfrm>
              <a:off x="9339263" y="2489203"/>
              <a:ext cx="1152525" cy="2349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FFD092BC-D9F7-5EF4-2FC9-C56B6D101E59}"/>
                </a:ext>
              </a:extLst>
            </p:cNvPr>
            <p:cNvSpPr/>
            <p:nvPr/>
          </p:nvSpPr>
          <p:spPr bwMode="auto">
            <a:xfrm>
              <a:off x="9336088" y="1931990"/>
              <a:ext cx="1152525" cy="2349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270" name="Rectangle 80">
              <a:extLst>
                <a:ext uri="{FF2B5EF4-FFF2-40B4-BE49-F238E27FC236}">
                  <a16:creationId xmlns:a16="http://schemas.microsoft.com/office/drawing/2014/main" id="{911754FD-C3C9-0145-0145-23E86497C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4755" y="1521290"/>
              <a:ext cx="104624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STAGE 3</a:t>
              </a:r>
              <a:endParaRPr lang="en-GB" altLang="en-US" sz="1600" dirty="0">
                <a:solidFill>
                  <a:schemeClr val="tx2"/>
                </a:solidFill>
                <a:latin typeface="Helvetica-Narrow"/>
              </a:endParaRPr>
            </a:p>
          </p:txBody>
        </p:sp>
        <p:sp>
          <p:nvSpPr>
            <p:cNvPr id="100" name="Text Box 1068">
              <a:extLst>
                <a:ext uri="{FF2B5EF4-FFF2-40B4-BE49-F238E27FC236}">
                  <a16:creationId xmlns:a16="http://schemas.microsoft.com/office/drawing/2014/main" id="{49780AA7-6574-ED8B-3EE1-3157DB75E3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2066" y="1921923"/>
              <a:ext cx="816249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050" b="1" dirty="0">
                  <a:solidFill>
                    <a:schemeClr val="bg1"/>
                  </a:solidFill>
                  <a:latin typeface="Helvetica-Narrow"/>
                </a:rPr>
                <a:t>Base: 100</a:t>
              </a:r>
            </a:p>
          </p:txBody>
        </p:sp>
        <p:sp>
          <p:nvSpPr>
            <p:cNvPr id="9" name="TextBox 73">
              <a:extLst>
                <a:ext uri="{FF2B5EF4-FFF2-40B4-BE49-F238E27FC236}">
                  <a16:creationId xmlns:a16="http://schemas.microsoft.com/office/drawing/2014/main" id="{8AFB3157-7F3F-25C6-B93E-FE6C3491D9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89831" y="2177285"/>
              <a:ext cx="383438" cy="340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ts val="500"/>
                </a:spcAft>
                <a:buNone/>
              </a:pPr>
              <a:r>
                <a:rPr lang="en-GB" altLang="en-US" sz="1400" b="1" dirty="0">
                  <a:solidFill>
                    <a:schemeClr val="tx2"/>
                  </a:solidFill>
                  <a:latin typeface="Helvetica-Narrow"/>
                </a:rPr>
                <a:t>  4</a:t>
              </a:r>
            </a:p>
            <a:p>
              <a:pPr>
                <a:spcBef>
                  <a:spcPct val="0"/>
                </a:spcBef>
                <a:spcAft>
                  <a:spcPts val="1000"/>
                </a:spcAft>
                <a:buNone/>
              </a:pPr>
              <a:r>
                <a:rPr lang="en-GB" altLang="en-US" sz="1400" b="1" dirty="0">
                  <a:solidFill>
                    <a:schemeClr val="tx2"/>
                  </a:solidFill>
                  <a:latin typeface="Helvetica-Narrow"/>
                </a:rPr>
                <a:t>11</a:t>
              </a:r>
            </a:p>
            <a:p>
              <a:pPr>
                <a:spcBef>
                  <a:spcPct val="0"/>
                </a:spcBef>
                <a:spcAft>
                  <a:spcPts val="1000"/>
                </a:spcAft>
                <a:buNone/>
              </a:pPr>
              <a:r>
                <a:rPr lang="en-GB" altLang="en-US" sz="1400" b="1" dirty="0">
                  <a:solidFill>
                    <a:schemeClr val="tx2"/>
                  </a:solidFill>
                  <a:latin typeface="Helvetica-Narrow"/>
                </a:rPr>
                <a:t>  6</a:t>
              </a:r>
            </a:p>
            <a:p>
              <a:pPr>
                <a:spcBef>
                  <a:spcPct val="0"/>
                </a:spcBef>
                <a:spcAft>
                  <a:spcPts val="400"/>
                </a:spcAft>
                <a:buNone/>
              </a:pPr>
              <a:r>
                <a:rPr lang="en-GB" altLang="en-US" sz="1400" b="1" dirty="0">
                  <a:solidFill>
                    <a:schemeClr val="tx2"/>
                  </a:solidFill>
                  <a:latin typeface="Helvetica-Narrow"/>
                </a:rPr>
                <a:t>  9</a:t>
              </a:r>
            </a:p>
            <a:p>
              <a:pPr>
                <a:spcBef>
                  <a:spcPct val="0"/>
                </a:spcBef>
                <a:spcAft>
                  <a:spcPts val="400"/>
                </a:spcAft>
                <a:buNone/>
              </a:pPr>
              <a:r>
                <a:rPr lang="en-GB" altLang="en-US" sz="1400" b="1" dirty="0">
                  <a:solidFill>
                    <a:schemeClr val="tx2"/>
                  </a:solidFill>
                  <a:latin typeface="Helvetica-Narrow"/>
                </a:rPr>
                <a:t>  9</a:t>
              </a:r>
            </a:p>
            <a:p>
              <a:pPr>
                <a:spcBef>
                  <a:spcPct val="0"/>
                </a:spcBef>
                <a:spcAft>
                  <a:spcPts val="400"/>
                </a:spcAft>
                <a:buNone/>
              </a:pPr>
              <a:r>
                <a:rPr lang="en-GB" altLang="en-US" sz="1400" b="1" dirty="0">
                  <a:solidFill>
                    <a:schemeClr val="tx2"/>
                  </a:solidFill>
                  <a:latin typeface="Helvetica-Narrow"/>
                </a:rPr>
                <a:t>  7</a:t>
              </a:r>
            </a:p>
            <a:p>
              <a:pPr>
                <a:spcBef>
                  <a:spcPct val="0"/>
                </a:spcBef>
                <a:spcAft>
                  <a:spcPts val="400"/>
                </a:spcAft>
                <a:buNone/>
              </a:pPr>
              <a:r>
                <a:rPr lang="en-GB" altLang="en-US" sz="1400" b="1" dirty="0">
                  <a:solidFill>
                    <a:schemeClr val="tx2"/>
                  </a:solidFill>
                  <a:latin typeface="Helvetica-Narrow"/>
                </a:rPr>
                <a:t>15</a:t>
              </a:r>
            </a:p>
            <a:p>
              <a:pPr>
                <a:spcBef>
                  <a:spcPct val="0"/>
                </a:spcBef>
                <a:spcAft>
                  <a:spcPts val="400"/>
                </a:spcAft>
                <a:buNone/>
              </a:pPr>
              <a:r>
                <a:rPr lang="en-GB" altLang="en-US" sz="1400" b="1" dirty="0">
                  <a:solidFill>
                    <a:schemeClr val="tx2"/>
                  </a:solidFill>
                  <a:latin typeface="Helvetica-Narrow"/>
                </a:rPr>
                <a:t>16</a:t>
              </a:r>
            </a:p>
            <a:p>
              <a:pPr>
                <a:spcBef>
                  <a:spcPct val="0"/>
                </a:spcBef>
                <a:spcAft>
                  <a:spcPts val="400"/>
                </a:spcAft>
                <a:buNone/>
              </a:pPr>
              <a:r>
                <a:rPr lang="en-GB" altLang="en-US" sz="1400" b="1" dirty="0">
                  <a:solidFill>
                    <a:schemeClr val="tx2"/>
                  </a:solidFill>
                  <a:latin typeface="Helvetica-Narrow"/>
                </a:rPr>
                <a:t>  9</a:t>
              </a:r>
            </a:p>
            <a:p>
              <a:pPr>
                <a:spcBef>
                  <a:spcPct val="0"/>
                </a:spcBef>
                <a:spcAft>
                  <a:spcPts val="400"/>
                </a:spcAft>
                <a:buNone/>
              </a:pPr>
              <a:r>
                <a:rPr lang="en-GB" altLang="en-US" sz="1400" b="1" dirty="0">
                  <a:solidFill>
                    <a:schemeClr val="tx2"/>
                  </a:solidFill>
                  <a:latin typeface="Helvetica-Narrow"/>
                </a:rPr>
                <a:t>  4</a:t>
              </a:r>
            </a:p>
            <a:p>
              <a:pPr>
                <a:spcBef>
                  <a:spcPct val="0"/>
                </a:spcBef>
                <a:spcAft>
                  <a:spcPts val="400"/>
                </a:spcAft>
                <a:buNone/>
              </a:pPr>
              <a:r>
                <a:rPr lang="en-GB" altLang="en-US" sz="1400" b="1" dirty="0">
                  <a:solidFill>
                    <a:schemeClr val="tx2"/>
                  </a:solidFill>
                  <a:latin typeface="Helvetica-Narrow"/>
                </a:rPr>
                <a:t>  8</a:t>
              </a:r>
            </a:p>
            <a:p>
              <a:pPr>
                <a:spcBef>
                  <a:spcPct val="0"/>
                </a:spcBef>
                <a:spcAft>
                  <a:spcPts val="400"/>
                </a:spcAft>
                <a:buNone/>
              </a:pPr>
              <a:r>
                <a:rPr lang="en-GB" altLang="en-US" sz="1400" b="1" dirty="0">
                  <a:solidFill>
                    <a:schemeClr val="tx2"/>
                  </a:solidFill>
                  <a:latin typeface="Helvetica-Narrow"/>
                </a:rPr>
                <a:t>  2</a:t>
              </a:r>
            </a:p>
          </p:txBody>
        </p:sp>
      </p:grpSp>
      <p:sp>
        <p:nvSpPr>
          <p:cNvPr id="10" name="TextBox 25">
            <a:extLst>
              <a:ext uri="{FF2B5EF4-FFF2-40B4-BE49-F238E27FC236}">
                <a16:creationId xmlns:a16="http://schemas.microsoft.com/office/drawing/2014/main" id="{5A629F56-94AC-E0BC-6231-27D3D17E9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1571" y="5599228"/>
            <a:ext cx="131157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00" dirty="0">
                <a:solidFill>
                  <a:schemeClr val="tx2"/>
                </a:solidFill>
                <a:latin typeface="Helvetica-Narrow"/>
              </a:rPr>
              <a:t>51</a:t>
            </a:r>
            <a:r>
              <a:rPr lang="en-GB" altLang="en-US" sz="700" dirty="0">
                <a:solidFill>
                  <a:schemeClr val="tx2"/>
                </a:solidFill>
                <a:latin typeface="Helvetica-Narrow"/>
              </a:rPr>
              <a:t>%</a:t>
            </a:r>
            <a:r>
              <a:rPr lang="en-GB" altLang="en-US" sz="900" dirty="0">
                <a:solidFill>
                  <a:schemeClr val="tx2"/>
                </a:solidFill>
                <a:latin typeface="Helvetica-Narrow"/>
              </a:rPr>
              <a:t>/49</a:t>
            </a:r>
            <a:r>
              <a:rPr lang="en-GB" altLang="en-US" sz="700" dirty="0">
                <a:solidFill>
                  <a:schemeClr val="tx2"/>
                </a:solidFill>
                <a:latin typeface="Helvetica-Narrow"/>
              </a:rPr>
              <a:t>%</a:t>
            </a:r>
            <a:r>
              <a:rPr lang="en-GB" altLang="en-US" sz="900" dirty="0">
                <a:solidFill>
                  <a:schemeClr val="tx2"/>
                </a:solidFill>
                <a:latin typeface="Helvetica-Narrow"/>
              </a:rPr>
              <a:t>    </a:t>
            </a:r>
            <a:r>
              <a:rPr lang="en-GB" altLang="en-US" sz="700" dirty="0">
                <a:solidFill>
                  <a:schemeClr val="tx2"/>
                </a:solidFill>
                <a:latin typeface="Helvetica-Narrow"/>
              </a:rPr>
              <a:t>Male/Female</a:t>
            </a:r>
            <a:endParaRPr lang="en-GB" altLang="en-US" sz="800" dirty="0">
              <a:solidFill>
                <a:schemeClr val="tx2"/>
              </a:solidFill>
              <a:latin typeface="Helvetica-Narrow"/>
            </a:endParaRPr>
          </a:p>
        </p:txBody>
      </p:sp>
      <p:sp>
        <p:nvSpPr>
          <p:cNvPr id="11" name="TextBox 26">
            <a:extLst>
              <a:ext uri="{FF2B5EF4-FFF2-40B4-BE49-F238E27FC236}">
                <a16:creationId xmlns:a16="http://schemas.microsoft.com/office/drawing/2014/main" id="{A30E09B9-6995-A80A-C583-DDC087ECA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3159" y="5759567"/>
            <a:ext cx="147027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00" dirty="0">
                <a:solidFill>
                  <a:schemeClr val="tx2"/>
                </a:solidFill>
                <a:latin typeface="Helvetica-Narrow"/>
              </a:rPr>
              <a:t>38</a:t>
            </a:r>
            <a:r>
              <a:rPr lang="en-GB" altLang="en-US" sz="500" dirty="0">
                <a:solidFill>
                  <a:schemeClr val="tx2"/>
                </a:solidFill>
                <a:latin typeface="Helvetica-Narrow"/>
              </a:rPr>
              <a:t>%</a:t>
            </a:r>
            <a:r>
              <a:rPr lang="en-GB" altLang="en-US" sz="700" dirty="0">
                <a:solidFill>
                  <a:schemeClr val="tx2"/>
                </a:solidFill>
                <a:latin typeface="Helvetica-Narrow"/>
              </a:rPr>
              <a:t>/42</a:t>
            </a:r>
            <a:r>
              <a:rPr lang="en-GB" altLang="en-US" sz="500" dirty="0">
                <a:solidFill>
                  <a:schemeClr val="tx2"/>
                </a:solidFill>
                <a:latin typeface="Helvetica-Narrow"/>
              </a:rPr>
              <a:t>%</a:t>
            </a:r>
            <a:r>
              <a:rPr lang="en-GB" altLang="en-US" sz="700" dirty="0">
                <a:solidFill>
                  <a:schemeClr val="tx2"/>
                </a:solidFill>
                <a:latin typeface="Helvetica-Narrow"/>
              </a:rPr>
              <a:t>/20</a:t>
            </a:r>
            <a:r>
              <a:rPr lang="en-GB" altLang="en-US" sz="500" dirty="0">
                <a:solidFill>
                  <a:schemeClr val="tx2"/>
                </a:solidFill>
                <a:latin typeface="Helvetica-Narrow"/>
              </a:rPr>
              <a:t>%</a:t>
            </a:r>
            <a:r>
              <a:rPr lang="en-GB" altLang="en-US" sz="700" dirty="0">
                <a:solidFill>
                  <a:schemeClr val="tx2"/>
                </a:solidFill>
                <a:latin typeface="Helvetica-Narrow"/>
              </a:rPr>
              <a:t>  16-34/35-54/55+</a:t>
            </a:r>
          </a:p>
        </p:txBody>
      </p:sp>
      <p:sp>
        <p:nvSpPr>
          <p:cNvPr id="12" name="TextBox 25">
            <a:extLst>
              <a:ext uri="{FF2B5EF4-FFF2-40B4-BE49-F238E27FC236}">
                <a16:creationId xmlns:a16="http://schemas.microsoft.com/office/drawing/2014/main" id="{DA781F28-F42B-2607-A651-931ED2BCF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0181" y="5597624"/>
            <a:ext cx="131157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00" dirty="0">
                <a:solidFill>
                  <a:schemeClr val="tx2"/>
                </a:solidFill>
                <a:latin typeface="Helvetica-Narrow"/>
              </a:rPr>
              <a:t>50</a:t>
            </a:r>
            <a:r>
              <a:rPr lang="en-GB" altLang="en-US" sz="700" dirty="0">
                <a:solidFill>
                  <a:schemeClr val="tx2"/>
                </a:solidFill>
                <a:latin typeface="Helvetica-Narrow"/>
              </a:rPr>
              <a:t>%</a:t>
            </a:r>
            <a:r>
              <a:rPr lang="en-GB" altLang="en-US" sz="900" dirty="0">
                <a:solidFill>
                  <a:schemeClr val="tx2"/>
                </a:solidFill>
                <a:latin typeface="Helvetica-Narrow"/>
              </a:rPr>
              <a:t>/50</a:t>
            </a:r>
            <a:r>
              <a:rPr lang="en-GB" altLang="en-US" sz="700" dirty="0">
                <a:solidFill>
                  <a:schemeClr val="tx2"/>
                </a:solidFill>
                <a:latin typeface="Helvetica-Narrow"/>
              </a:rPr>
              <a:t>%</a:t>
            </a:r>
            <a:r>
              <a:rPr lang="en-GB" altLang="en-US" sz="900" dirty="0">
                <a:solidFill>
                  <a:schemeClr val="tx2"/>
                </a:solidFill>
                <a:latin typeface="Helvetica-Narrow"/>
              </a:rPr>
              <a:t>    </a:t>
            </a:r>
            <a:r>
              <a:rPr lang="en-GB" altLang="en-US" sz="700" dirty="0">
                <a:solidFill>
                  <a:schemeClr val="tx2"/>
                </a:solidFill>
                <a:latin typeface="Helvetica-Narrow"/>
              </a:rPr>
              <a:t>Male/Female</a:t>
            </a:r>
            <a:endParaRPr lang="en-GB" altLang="en-US" sz="800" dirty="0">
              <a:solidFill>
                <a:schemeClr val="tx2"/>
              </a:solidFill>
              <a:latin typeface="Helvetica-Narrow"/>
            </a:endParaRPr>
          </a:p>
        </p:txBody>
      </p:sp>
      <p:sp>
        <p:nvSpPr>
          <p:cNvPr id="13" name="TextBox 26">
            <a:extLst>
              <a:ext uri="{FF2B5EF4-FFF2-40B4-BE49-F238E27FC236}">
                <a16:creationId xmlns:a16="http://schemas.microsoft.com/office/drawing/2014/main" id="{BF22C03D-6F9A-4A60-3DAD-37DE25980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769" y="5757963"/>
            <a:ext cx="147027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00" dirty="0">
                <a:solidFill>
                  <a:schemeClr val="tx2"/>
                </a:solidFill>
                <a:latin typeface="Helvetica-Narrow"/>
              </a:rPr>
              <a:t>41</a:t>
            </a:r>
            <a:r>
              <a:rPr lang="en-GB" altLang="en-US" sz="500" dirty="0">
                <a:solidFill>
                  <a:schemeClr val="tx2"/>
                </a:solidFill>
                <a:latin typeface="Helvetica-Narrow"/>
              </a:rPr>
              <a:t>%</a:t>
            </a:r>
            <a:r>
              <a:rPr lang="en-GB" altLang="en-US" sz="700" dirty="0">
                <a:solidFill>
                  <a:schemeClr val="tx2"/>
                </a:solidFill>
                <a:latin typeface="Helvetica-Narrow"/>
              </a:rPr>
              <a:t>/41</a:t>
            </a:r>
            <a:r>
              <a:rPr lang="en-GB" altLang="en-US" sz="500" dirty="0">
                <a:solidFill>
                  <a:schemeClr val="tx2"/>
                </a:solidFill>
                <a:latin typeface="Helvetica-Narrow"/>
              </a:rPr>
              <a:t>%</a:t>
            </a:r>
            <a:r>
              <a:rPr lang="en-GB" altLang="en-US" sz="700" dirty="0">
                <a:solidFill>
                  <a:schemeClr val="tx2"/>
                </a:solidFill>
                <a:latin typeface="Helvetica-Narrow"/>
              </a:rPr>
              <a:t>/19</a:t>
            </a:r>
            <a:r>
              <a:rPr lang="en-GB" altLang="en-US" sz="500" dirty="0">
                <a:solidFill>
                  <a:schemeClr val="tx2"/>
                </a:solidFill>
                <a:latin typeface="Helvetica-Narrow"/>
              </a:rPr>
              <a:t>%</a:t>
            </a:r>
            <a:r>
              <a:rPr lang="en-GB" altLang="en-US" sz="700" dirty="0">
                <a:solidFill>
                  <a:schemeClr val="tx2"/>
                </a:solidFill>
                <a:latin typeface="Helvetica-Narrow"/>
              </a:rPr>
              <a:t>  16-34/35-54/55+</a:t>
            </a:r>
          </a:p>
        </p:txBody>
      </p:sp>
      <p:sp>
        <p:nvSpPr>
          <p:cNvPr id="14" name="TextBox 25">
            <a:extLst>
              <a:ext uri="{FF2B5EF4-FFF2-40B4-BE49-F238E27FC236}">
                <a16:creationId xmlns:a16="http://schemas.microsoft.com/office/drawing/2014/main" id="{AB86BD6F-0CB9-22A5-A6EF-BC7066808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0289" y="5596024"/>
            <a:ext cx="127951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00" dirty="0">
                <a:solidFill>
                  <a:schemeClr val="tx2"/>
                </a:solidFill>
                <a:latin typeface="Helvetica-Narrow"/>
              </a:rPr>
              <a:t>50</a:t>
            </a:r>
            <a:r>
              <a:rPr lang="en-GB" altLang="en-US" sz="700" dirty="0">
                <a:solidFill>
                  <a:schemeClr val="tx2"/>
                </a:solidFill>
                <a:latin typeface="Helvetica-Narrow"/>
              </a:rPr>
              <a:t>%</a:t>
            </a:r>
            <a:r>
              <a:rPr lang="en-GB" altLang="en-US" sz="900" dirty="0">
                <a:solidFill>
                  <a:schemeClr val="tx2"/>
                </a:solidFill>
                <a:latin typeface="Helvetica-Narrow"/>
              </a:rPr>
              <a:t>/50</a:t>
            </a:r>
            <a:r>
              <a:rPr lang="en-GB" altLang="en-US" sz="700" dirty="0">
                <a:solidFill>
                  <a:schemeClr val="tx2"/>
                </a:solidFill>
                <a:latin typeface="Helvetica-Narrow"/>
              </a:rPr>
              <a:t>%</a:t>
            </a:r>
            <a:r>
              <a:rPr lang="en-GB" altLang="en-US" sz="900" dirty="0">
                <a:solidFill>
                  <a:schemeClr val="tx2"/>
                </a:solidFill>
                <a:latin typeface="Helvetica-Narrow"/>
              </a:rPr>
              <a:t>    </a:t>
            </a:r>
            <a:r>
              <a:rPr lang="en-GB" altLang="en-US" sz="700" dirty="0">
                <a:solidFill>
                  <a:schemeClr val="tx2"/>
                </a:solidFill>
                <a:latin typeface="Helvetica-Narrow"/>
              </a:rPr>
              <a:t>Male/Female</a:t>
            </a:r>
            <a:endParaRPr lang="en-GB" altLang="en-US" sz="800" dirty="0">
              <a:solidFill>
                <a:schemeClr val="tx2"/>
              </a:solidFill>
              <a:latin typeface="Helvetica-Narrow"/>
            </a:endParaRPr>
          </a:p>
        </p:txBody>
      </p:sp>
      <p:sp>
        <p:nvSpPr>
          <p:cNvPr id="15" name="TextBox 26">
            <a:extLst>
              <a:ext uri="{FF2B5EF4-FFF2-40B4-BE49-F238E27FC236}">
                <a16:creationId xmlns:a16="http://schemas.microsoft.com/office/drawing/2014/main" id="{8561E2A3-EB2B-BEAB-A739-D14EB70D9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1877" y="5756363"/>
            <a:ext cx="147027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00" dirty="0">
                <a:solidFill>
                  <a:schemeClr val="tx2"/>
                </a:solidFill>
                <a:latin typeface="Helvetica-Narrow"/>
              </a:rPr>
              <a:t>40</a:t>
            </a:r>
            <a:r>
              <a:rPr lang="en-GB" altLang="en-US" sz="500" dirty="0">
                <a:solidFill>
                  <a:schemeClr val="tx2"/>
                </a:solidFill>
                <a:latin typeface="Helvetica-Narrow"/>
              </a:rPr>
              <a:t>%</a:t>
            </a:r>
            <a:r>
              <a:rPr lang="en-GB" altLang="en-US" sz="700" dirty="0">
                <a:solidFill>
                  <a:schemeClr val="tx2"/>
                </a:solidFill>
                <a:latin typeface="Helvetica-Narrow"/>
              </a:rPr>
              <a:t>/39</a:t>
            </a:r>
            <a:r>
              <a:rPr lang="en-GB" altLang="en-US" sz="500" dirty="0">
                <a:solidFill>
                  <a:schemeClr val="tx2"/>
                </a:solidFill>
                <a:latin typeface="Helvetica-Narrow"/>
              </a:rPr>
              <a:t>%</a:t>
            </a:r>
            <a:r>
              <a:rPr lang="en-GB" altLang="en-US" sz="700" dirty="0">
                <a:solidFill>
                  <a:schemeClr val="tx2"/>
                </a:solidFill>
                <a:latin typeface="Helvetica-Narrow"/>
              </a:rPr>
              <a:t>/21</a:t>
            </a:r>
            <a:r>
              <a:rPr lang="en-GB" altLang="en-US" sz="500" dirty="0">
                <a:solidFill>
                  <a:schemeClr val="tx2"/>
                </a:solidFill>
                <a:latin typeface="Helvetica-Narrow"/>
              </a:rPr>
              <a:t>%</a:t>
            </a:r>
            <a:r>
              <a:rPr lang="en-GB" altLang="en-US" sz="700" dirty="0">
                <a:solidFill>
                  <a:schemeClr val="tx2"/>
                </a:solidFill>
                <a:latin typeface="Helvetica-Narrow"/>
              </a:rPr>
              <a:t>  16-34/35-54/55+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DB6298B-0DC0-E877-C4C2-C2452C764756}"/>
              </a:ext>
            </a:extLst>
          </p:cNvPr>
          <p:cNvGrpSpPr/>
          <p:nvPr/>
        </p:nvGrpSpPr>
        <p:grpSpPr>
          <a:xfrm>
            <a:off x="8040688" y="1518707"/>
            <a:ext cx="1154112" cy="4064795"/>
            <a:chOff x="8040688" y="1518707"/>
            <a:chExt cx="1154112" cy="4064795"/>
          </a:xfrm>
        </p:grpSpPr>
        <p:grpSp>
          <p:nvGrpSpPr>
            <p:cNvPr id="8243" name="Group 5">
              <a:extLst>
                <a:ext uri="{FF2B5EF4-FFF2-40B4-BE49-F238E27FC236}">
                  <a16:creationId xmlns:a16="http://schemas.microsoft.com/office/drawing/2014/main" id="{81812408-55C6-A16F-DD02-EB8219040A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40688" y="1931989"/>
              <a:ext cx="1154112" cy="3651513"/>
              <a:chOff x="6875463" y="1882775"/>
              <a:chExt cx="1296987" cy="3651514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8748407B-ADCE-0234-C8CC-BF1CA1075095}"/>
                  </a:ext>
                </a:extLst>
              </p:cNvPr>
              <p:cNvSpPr/>
              <p:nvPr/>
            </p:nvSpPr>
            <p:spPr>
              <a:xfrm>
                <a:off x="6875463" y="2170112"/>
                <a:ext cx="1293419" cy="23495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99D8B2AA-B76C-1CF2-91CE-CDB00130125F}"/>
                  </a:ext>
                </a:extLst>
              </p:cNvPr>
              <p:cNvSpPr/>
              <p:nvPr/>
            </p:nvSpPr>
            <p:spPr>
              <a:xfrm>
                <a:off x="6879031" y="2722562"/>
                <a:ext cx="1293419" cy="35401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94E4507-1D82-CFDF-A035-181D840D67E9}"/>
                  </a:ext>
                </a:extLst>
              </p:cNvPr>
              <p:cNvSpPr/>
              <p:nvPr/>
            </p:nvSpPr>
            <p:spPr>
              <a:xfrm>
                <a:off x="6879031" y="3376612"/>
                <a:ext cx="1293419" cy="23336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1232234-DE94-B10C-6376-8421C463EDA7}"/>
                  </a:ext>
                </a:extLst>
              </p:cNvPr>
              <p:cNvSpPr/>
              <p:nvPr/>
            </p:nvSpPr>
            <p:spPr>
              <a:xfrm>
                <a:off x="6879031" y="3910013"/>
                <a:ext cx="1293419" cy="23495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4A43C10-E1D0-ED6B-57B5-6AA9DA59DBD4}"/>
                  </a:ext>
                </a:extLst>
              </p:cNvPr>
              <p:cNvSpPr/>
              <p:nvPr/>
            </p:nvSpPr>
            <p:spPr>
              <a:xfrm>
                <a:off x="6879031" y="4456113"/>
                <a:ext cx="1293419" cy="23495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E54A22A-5FBA-342C-325E-D18EE54B6A02}"/>
                  </a:ext>
                </a:extLst>
              </p:cNvPr>
              <p:cNvSpPr/>
              <p:nvPr/>
            </p:nvSpPr>
            <p:spPr>
              <a:xfrm>
                <a:off x="6879031" y="4983163"/>
                <a:ext cx="1293419" cy="23495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028465C-B3B4-90C8-6738-F6C10790574D}"/>
                  </a:ext>
                </a:extLst>
              </p:cNvPr>
              <p:cNvSpPr/>
              <p:nvPr/>
            </p:nvSpPr>
            <p:spPr>
              <a:xfrm>
                <a:off x="6879031" y="3106737"/>
                <a:ext cx="1293419" cy="23495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405AFF33-A78C-3E51-7CB2-CC67359A418A}"/>
                  </a:ext>
                </a:extLst>
              </p:cNvPr>
              <p:cNvSpPr/>
              <p:nvPr/>
            </p:nvSpPr>
            <p:spPr>
              <a:xfrm>
                <a:off x="6879031" y="5249863"/>
                <a:ext cx="1293419" cy="2333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6C684C4-99BB-21C2-382A-17630368BC7E}"/>
                  </a:ext>
                </a:extLst>
              </p:cNvPr>
              <p:cNvSpPr/>
              <p:nvPr/>
            </p:nvSpPr>
            <p:spPr>
              <a:xfrm>
                <a:off x="6879031" y="4722813"/>
                <a:ext cx="1293419" cy="2333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099318B-FE00-6056-6C7C-77EB48971A74}"/>
                  </a:ext>
                </a:extLst>
              </p:cNvPr>
              <p:cNvSpPr/>
              <p:nvPr/>
            </p:nvSpPr>
            <p:spPr>
              <a:xfrm>
                <a:off x="6879031" y="4186238"/>
                <a:ext cx="1293419" cy="23495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F5605E5-B527-06DB-0FB5-F33B86B76F99}"/>
                  </a:ext>
                </a:extLst>
              </p:cNvPr>
              <p:cNvSpPr/>
              <p:nvPr/>
            </p:nvSpPr>
            <p:spPr>
              <a:xfrm>
                <a:off x="6879031" y="3646487"/>
                <a:ext cx="1293419" cy="2333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2A6C8F0-91CB-5584-80E7-41FA8467B515}"/>
                  </a:ext>
                </a:extLst>
              </p:cNvPr>
              <p:cNvSpPr/>
              <p:nvPr/>
            </p:nvSpPr>
            <p:spPr>
              <a:xfrm>
                <a:off x="6879031" y="2439987"/>
                <a:ext cx="1293419" cy="23495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AA79D3F4-A25D-8F15-B67C-F9FCD24F1F84}"/>
                  </a:ext>
                </a:extLst>
              </p:cNvPr>
              <p:cNvSpPr/>
              <p:nvPr/>
            </p:nvSpPr>
            <p:spPr>
              <a:xfrm>
                <a:off x="6875463" y="1882775"/>
                <a:ext cx="1293419" cy="23495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8303" name="TextBox 73">
                <a:extLst>
                  <a:ext uri="{FF2B5EF4-FFF2-40B4-BE49-F238E27FC236}">
                    <a16:creationId xmlns:a16="http://schemas.microsoft.com/office/drawing/2014/main" id="{255DAD26-2010-7B4F-8B6F-1D5A81DA9D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80919" y="2125663"/>
                <a:ext cx="430906" cy="3408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ts val="500"/>
                  </a:spcAft>
                  <a:buNone/>
                </a:pPr>
                <a:r>
                  <a:rPr lang="en-GB" altLang="en-US" sz="1400" b="1" dirty="0">
                    <a:solidFill>
                      <a:schemeClr val="tx2"/>
                    </a:solidFill>
                    <a:latin typeface="Helvetica-Narrow"/>
                  </a:rPr>
                  <a:t>  5</a:t>
                </a:r>
              </a:p>
              <a:p>
                <a:pPr>
                  <a:spcBef>
                    <a:spcPct val="0"/>
                  </a:spcBef>
                  <a:spcAft>
                    <a:spcPts val="1000"/>
                  </a:spcAft>
                  <a:buNone/>
                </a:pPr>
                <a:r>
                  <a:rPr lang="en-GB" altLang="en-US" sz="1400" b="1" dirty="0">
                    <a:solidFill>
                      <a:schemeClr val="tx2"/>
                    </a:solidFill>
                    <a:latin typeface="Helvetica-Narrow"/>
                  </a:rPr>
                  <a:t>10</a:t>
                </a:r>
              </a:p>
              <a:p>
                <a:pPr>
                  <a:spcBef>
                    <a:spcPct val="0"/>
                  </a:spcBef>
                  <a:spcAft>
                    <a:spcPts val="1000"/>
                  </a:spcAft>
                  <a:buNone/>
                </a:pPr>
                <a:r>
                  <a:rPr lang="en-GB" altLang="en-US" sz="1400" b="1" dirty="0">
                    <a:solidFill>
                      <a:schemeClr val="tx2"/>
                    </a:solidFill>
                    <a:latin typeface="Helvetica-Narrow"/>
                  </a:rPr>
                  <a:t>  9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 dirty="0">
                    <a:solidFill>
                      <a:schemeClr val="tx2"/>
                    </a:solidFill>
                    <a:latin typeface="Helvetica-Narrow"/>
                  </a:rPr>
                  <a:t>  8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 dirty="0">
                    <a:solidFill>
                      <a:schemeClr val="tx2"/>
                    </a:solidFill>
                    <a:latin typeface="Helvetica-Narrow"/>
                  </a:rPr>
                  <a:t>  9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 dirty="0">
                    <a:solidFill>
                      <a:schemeClr val="tx2"/>
                    </a:solidFill>
                    <a:latin typeface="Helvetica-Narrow"/>
                  </a:rPr>
                  <a:t>  8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 dirty="0">
                    <a:solidFill>
                      <a:schemeClr val="tx2"/>
                    </a:solidFill>
                    <a:latin typeface="Helvetica-Narrow"/>
                  </a:rPr>
                  <a:t>16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 dirty="0">
                    <a:solidFill>
                      <a:schemeClr val="tx2"/>
                    </a:solidFill>
                    <a:latin typeface="Helvetica-Narrow"/>
                  </a:rPr>
                  <a:t>16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 dirty="0">
                    <a:solidFill>
                      <a:schemeClr val="tx2"/>
                    </a:solidFill>
                    <a:latin typeface="Helvetica-Narrow"/>
                  </a:rPr>
                  <a:t>  7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 dirty="0">
                    <a:solidFill>
                      <a:schemeClr val="tx2"/>
                    </a:solidFill>
                    <a:latin typeface="Helvetica-Narrow"/>
                  </a:rPr>
                  <a:t>  4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 dirty="0">
                    <a:solidFill>
                      <a:schemeClr val="tx2"/>
                    </a:solidFill>
                    <a:latin typeface="Helvetica-Narrow"/>
                  </a:rPr>
                  <a:t>  8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 dirty="0">
                    <a:solidFill>
                      <a:schemeClr val="tx2"/>
                    </a:solidFill>
                    <a:latin typeface="Helvetica-Narrow"/>
                  </a:rPr>
                  <a:t>  0</a:t>
                </a:r>
              </a:p>
            </p:txBody>
          </p:sp>
        </p:grpSp>
        <p:sp>
          <p:nvSpPr>
            <p:cNvPr id="33880" name="Text Box 1068">
              <a:extLst>
                <a:ext uri="{FF2B5EF4-FFF2-40B4-BE49-F238E27FC236}">
                  <a16:creationId xmlns:a16="http://schemas.microsoft.com/office/drawing/2014/main" id="{5EE88286-AA47-201D-E68E-83231F9662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5788" y="1921921"/>
              <a:ext cx="816249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050" b="1" dirty="0">
                  <a:solidFill>
                    <a:schemeClr val="bg1"/>
                  </a:solidFill>
                  <a:latin typeface="Helvetica-Narrow"/>
                </a:rPr>
                <a:t>Base: 260</a:t>
              </a:r>
            </a:p>
          </p:txBody>
        </p:sp>
        <p:sp>
          <p:nvSpPr>
            <p:cNvPr id="16" name="Rectangle 80">
              <a:extLst>
                <a:ext uri="{FF2B5EF4-FFF2-40B4-BE49-F238E27FC236}">
                  <a16:creationId xmlns:a16="http://schemas.microsoft.com/office/drawing/2014/main" id="{63F2337D-6124-5886-2E9F-0F5102019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1933" y="1518707"/>
              <a:ext cx="104624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STAGE 2</a:t>
              </a:r>
              <a:endParaRPr lang="en-GB" altLang="en-US" sz="1600" dirty="0">
                <a:solidFill>
                  <a:schemeClr val="tx2"/>
                </a:solidFill>
                <a:latin typeface="Helvetica-Narrow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024544-1777-D0FD-FFC6-FA3C8BF9FDD5}"/>
              </a:ext>
            </a:extLst>
          </p:cNvPr>
          <p:cNvGrpSpPr/>
          <p:nvPr/>
        </p:nvGrpSpPr>
        <p:grpSpPr>
          <a:xfrm>
            <a:off x="6743700" y="1518062"/>
            <a:ext cx="1155700" cy="4168364"/>
            <a:chOff x="6743700" y="1518062"/>
            <a:chExt cx="1155700" cy="4168364"/>
          </a:xfrm>
        </p:grpSpPr>
        <p:grpSp>
          <p:nvGrpSpPr>
            <p:cNvPr id="8242" name="Group 4">
              <a:extLst>
                <a:ext uri="{FF2B5EF4-FFF2-40B4-BE49-F238E27FC236}">
                  <a16:creationId xmlns:a16="http://schemas.microsoft.com/office/drawing/2014/main" id="{63F781B8-C613-947B-C8AF-B380653F33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5800" y="1931989"/>
              <a:ext cx="788988" cy="3754437"/>
              <a:chOff x="5583238" y="1882775"/>
              <a:chExt cx="788987" cy="3754438"/>
            </a:xfrm>
          </p:grpSpPr>
          <p:sp>
            <p:nvSpPr>
              <p:cNvPr id="8304" name="TextBox 73">
                <a:extLst>
                  <a:ext uri="{FF2B5EF4-FFF2-40B4-BE49-F238E27FC236}">
                    <a16:creationId xmlns:a16="http://schemas.microsoft.com/office/drawing/2014/main" id="{8EF358A2-ED35-D1F8-DC64-376A6255CC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52120" y="2125663"/>
                <a:ext cx="384175" cy="3511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ts val="500"/>
                  </a:spcAft>
                  <a:buNone/>
                </a:pPr>
                <a:r>
                  <a:rPr lang="en-GB" altLang="en-US" sz="1400" b="1">
                    <a:solidFill>
                      <a:schemeClr val="tx2"/>
                    </a:solidFill>
                    <a:latin typeface="Helvetica-Narrow"/>
                  </a:rPr>
                  <a:t>  4</a:t>
                </a:r>
              </a:p>
              <a:p>
                <a:pPr>
                  <a:spcBef>
                    <a:spcPct val="0"/>
                  </a:spcBef>
                  <a:spcAft>
                    <a:spcPts val="1000"/>
                  </a:spcAft>
                  <a:buNone/>
                </a:pPr>
                <a:r>
                  <a:rPr lang="en-GB" altLang="en-US" sz="1400" b="1">
                    <a:solidFill>
                      <a:schemeClr val="tx2"/>
                    </a:solidFill>
                    <a:latin typeface="Helvetica-Narrow"/>
                  </a:rPr>
                  <a:t>11</a:t>
                </a:r>
              </a:p>
              <a:p>
                <a:pPr>
                  <a:spcBef>
                    <a:spcPct val="0"/>
                  </a:spcBef>
                  <a:spcAft>
                    <a:spcPts val="1000"/>
                  </a:spcAft>
                  <a:buNone/>
                </a:pPr>
                <a:r>
                  <a:rPr lang="en-GB" altLang="en-US" sz="1400" b="1">
                    <a:solidFill>
                      <a:schemeClr val="tx2"/>
                    </a:solidFill>
                    <a:latin typeface="Helvetica-Narrow"/>
                  </a:rPr>
                  <a:t>  9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>
                    <a:solidFill>
                      <a:schemeClr val="tx2"/>
                    </a:solidFill>
                    <a:latin typeface="Helvetica-Narrow"/>
                  </a:rPr>
                  <a:t>  7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>
                    <a:solidFill>
                      <a:schemeClr val="tx2"/>
                    </a:solidFill>
                    <a:latin typeface="Helvetica-Narrow"/>
                  </a:rPr>
                  <a:t>  9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>
                    <a:solidFill>
                      <a:schemeClr val="tx2"/>
                    </a:solidFill>
                    <a:latin typeface="Helvetica-Narrow"/>
                  </a:rPr>
                  <a:t>  9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>
                    <a:solidFill>
                      <a:schemeClr val="tx2"/>
                    </a:solidFill>
                    <a:latin typeface="Helvetica-Narrow"/>
                  </a:rPr>
                  <a:t>13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>
                    <a:solidFill>
                      <a:schemeClr val="tx2"/>
                    </a:solidFill>
                    <a:latin typeface="Helvetica-Narrow"/>
                  </a:rPr>
                  <a:t>14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>
                    <a:solidFill>
                      <a:schemeClr val="tx2"/>
                    </a:solidFill>
                    <a:latin typeface="Helvetica-Narrow"/>
                  </a:rPr>
                  <a:t>  8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>
                    <a:solidFill>
                      <a:schemeClr val="tx2"/>
                    </a:solidFill>
                    <a:latin typeface="Helvetica-Narrow"/>
                  </a:rPr>
                  <a:t>  5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>
                    <a:solidFill>
                      <a:schemeClr val="tx2"/>
                    </a:solidFill>
                    <a:latin typeface="Helvetica-Narrow"/>
                  </a:rPr>
                  <a:t>  8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>
                    <a:solidFill>
                      <a:schemeClr val="tx2"/>
                    </a:solidFill>
                    <a:latin typeface="Helvetica-Narrow"/>
                  </a:rPr>
                  <a:t>  3</a:t>
                </a:r>
              </a:p>
            </p:txBody>
          </p:sp>
          <p:sp>
            <p:nvSpPr>
              <p:cNvPr id="8305" name="Rectangle 3">
                <a:extLst>
                  <a:ext uri="{FF2B5EF4-FFF2-40B4-BE49-F238E27FC236}">
                    <a16:creationId xmlns:a16="http://schemas.microsoft.com/office/drawing/2014/main" id="{89AD0464-C1F6-EC45-12AC-C74EC6525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3238" y="1882775"/>
                <a:ext cx="788987" cy="26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100" b="1">
                    <a:solidFill>
                      <a:schemeClr val="bg1"/>
                    </a:solidFill>
                    <a:latin typeface="Arial" panose="020B0604020202020204" pitchFamily="34" charset="0"/>
                  </a:rPr>
                  <a:t>STAGE 1</a:t>
                </a:r>
                <a:endParaRPr lang="en-GB" altLang="en-US" sz="1100">
                  <a:solidFill>
                    <a:schemeClr val="bg1"/>
                  </a:solidFill>
                  <a:latin typeface="Helvetica-Narrow"/>
                </a:endParaRPr>
              </a:p>
            </p:txBody>
          </p:sp>
        </p:grpSp>
        <p:grpSp>
          <p:nvGrpSpPr>
            <p:cNvPr id="8246" name="Group 51">
              <a:extLst>
                <a:ext uri="{FF2B5EF4-FFF2-40B4-BE49-F238E27FC236}">
                  <a16:creationId xmlns:a16="http://schemas.microsoft.com/office/drawing/2014/main" id="{D70C2568-7CE5-D41C-DD73-8F90445262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43700" y="1931989"/>
              <a:ext cx="1155700" cy="3651513"/>
              <a:chOff x="6875463" y="1882775"/>
              <a:chExt cx="1296987" cy="3651514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39D00EE-57D2-4497-0808-2C5C98628A06}"/>
                  </a:ext>
                </a:extLst>
              </p:cNvPr>
              <p:cNvSpPr/>
              <p:nvPr/>
            </p:nvSpPr>
            <p:spPr>
              <a:xfrm>
                <a:off x="6875463" y="2170112"/>
                <a:ext cx="1293424" cy="23495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32D9499-0DB5-CA09-18E0-2B1835CCA67B}"/>
                  </a:ext>
                </a:extLst>
              </p:cNvPr>
              <p:cNvSpPr/>
              <p:nvPr/>
            </p:nvSpPr>
            <p:spPr>
              <a:xfrm>
                <a:off x="6879026" y="2722562"/>
                <a:ext cx="1293424" cy="35401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6471A5AB-3304-1B1F-686F-F8386EF2DCC0}"/>
                  </a:ext>
                </a:extLst>
              </p:cNvPr>
              <p:cNvSpPr/>
              <p:nvPr/>
            </p:nvSpPr>
            <p:spPr>
              <a:xfrm>
                <a:off x="6879026" y="3376612"/>
                <a:ext cx="1293424" cy="23336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2160BD3-CB27-133B-D8C1-603C021F35DD}"/>
                  </a:ext>
                </a:extLst>
              </p:cNvPr>
              <p:cNvSpPr/>
              <p:nvPr/>
            </p:nvSpPr>
            <p:spPr>
              <a:xfrm>
                <a:off x="6879026" y="3910013"/>
                <a:ext cx="1293424" cy="23495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083B12F-6D4E-EB7E-5E38-0C177C6090C6}"/>
                  </a:ext>
                </a:extLst>
              </p:cNvPr>
              <p:cNvSpPr/>
              <p:nvPr/>
            </p:nvSpPr>
            <p:spPr>
              <a:xfrm>
                <a:off x="6879026" y="4456113"/>
                <a:ext cx="1293424" cy="23495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0157DAA-4CEB-81C2-5778-CC41D52B6914}"/>
                  </a:ext>
                </a:extLst>
              </p:cNvPr>
              <p:cNvSpPr/>
              <p:nvPr/>
            </p:nvSpPr>
            <p:spPr>
              <a:xfrm>
                <a:off x="6879026" y="4983163"/>
                <a:ext cx="1293424" cy="23495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FCB425D-A683-9B28-C1D3-29008EF4950B}"/>
                  </a:ext>
                </a:extLst>
              </p:cNvPr>
              <p:cNvSpPr/>
              <p:nvPr/>
            </p:nvSpPr>
            <p:spPr>
              <a:xfrm>
                <a:off x="6879026" y="3106737"/>
                <a:ext cx="1293424" cy="23495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08DF1308-B2C2-0333-74C8-5F4681677AFE}"/>
                  </a:ext>
                </a:extLst>
              </p:cNvPr>
              <p:cNvSpPr/>
              <p:nvPr/>
            </p:nvSpPr>
            <p:spPr>
              <a:xfrm>
                <a:off x="6879026" y="5249863"/>
                <a:ext cx="1293424" cy="2333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B46D006-989D-C8CF-51C2-79C55FA37C64}"/>
                  </a:ext>
                </a:extLst>
              </p:cNvPr>
              <p:cNvSpPr/>
              <p:nvPr/>
            </p:nvSpPr>
            <p:spPr>
              <a:xfrm>
                <a:off x="6879026" y="4722813"/>
                <a:ext cx="1293424" cy="2333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E934C9B-A43A-09F9-85A9-AEBCA34E1FC5}"/>
                  </a:ext>
                </a:extLst>
              </p:cNvPr>
              <p:cNvSpPr/>
              <p:nvPr/>
            </p:nvSpPr>
            <p:spPr>
              <a:xfrm>
                <a:off x="6879026" y="4186238"/>
                <a:ext cx="1293424" cy="23495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E639F77E-2279-C75F-930C-098A2EDA7ED5}"/>
                  </a:ext>
                </a:extLst>
              </p:cNvPr>
              <p:cNvSpPr/>
              <p:nvPr/>
            </p:nvSpPr>
            <p:spPr>
              <a:xfrm>
                <a:off x="6879026" y="3646487"/>
                <a:ext cx="1293424" cy="2333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40823AC-0DFD-F6C7-AD3D-2C754BDEF95E}"/>
                  </a:ext>
                </a:extLst>
              </p:cNvPr>
              <p:cNvSpPr/>
              <p:nvPr/>
            </p:nvSpPr>
            <p:spPr>
              <a:xfrm>
                <a:off x="6879026" y="2439987"/>
                <a:ext cx="1293424" cy="23495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419CDE2-A1A0-94F7-7B25-6DA1C3445FC8}"/>
                  </a:ext>
                </a:extLst>
              </p:cNvPr>
              <p:cNvSpPr/>
              <p:nvPr/>
            </p:nvSpPr>
            <p:spPr>
              <a:xfrm>
                <a:off x="6875463" y="1882775"/>
                <a:ext cx="1293424" cy="23495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8287" name="TextBox 73">
                <a:extLst>
                  <a:ext uri="{FF2B5EF4-FFF2-40B4-BE49-F238E27FC236}">
                    <a16:creationId xmlns:a16="http://schemas.microsoft.com/office/drawing/2014/main" id="{F8CE00C8-128C-2C23-141D-C8EC47B9C7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80918" y="2125663"/>
                <a:ext cx="430314" cy="3408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ts val="500"/>
                  </a:spcAft>
                  <a:buNone/>
                </a:pPr>
                <a:r>
                  <a:rPr lang="en-GB" altLang="en-US" sz="1400" b="1" dirty="0">
                    <a:solidFill>
                      <a:schemeClr val="tx2"/>
                    </a:solidFill>
                    <a:latin typeface="Helvetica-Narrow"/>
                  </a:rPr>
                  <a:t>  4</a:t>
                </a:r>
              </a:p>
              <a:p>
                <a:pPr>
                  <a:spcBef>
                    <a:spcPct val="0"/>
                  </a:spcBef>
                  <a:spcAft>
                    <a:spcPts val="1000"/>
                  </a:spcAft>
                  <a:buNone/>
                </a:pPr>
                <a:r>
                  <a:rPr lang="en-GB" altLang="en-US" sz="1400" b="1" dirty="0">
                    <a:solidFill>
                      <a:schemeClr val="tx2"/>
                    </a:solidFill>
                    <a:latin typeface="Helvetica-Narrow"/>
                  </a:rPr>
                  <a:t>10</a:t>
                </a:r>
              </a:p>
              <a:p>
                <a:pPr>
                  <a:spcBef>
                    <a:spcPct val="0"/>
                  </a:spcBef>
                  <a:spcAft>
                    <a:spcPts val="1000"/>
                  </a:spcAft>
                  <a:buNone/>
                </a:pPr>
                <a:r>
                  <a:rPr lang="en-GB" altLang="en-US" sz="1400" b="1" dirty="0">
                    <a:solidFill>
                      <a:schemeClr val="tx2"/>
                    </a:solidFill>
                    <a:latin typeface="Helvetica-Narrow"/>
                  </a:rPr>
                  <a:t>  9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 dirty="0">
                    <a:solidFill>
                      <a:schemeClr val="tx2"/>
                    </a:solidFill>
                    <a:latin typeface="Helvetica-Narrow"/>
                  </a:rPr>
                  <a:t>  7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 dirty="0">
                    <a:solidFill>
                      <a:schemeClr val="tx2"/>
                    </a:solidFill>
                    <a:latin typeface="Helvetica-Narrow"/>
                  </a:rPr>
                  <a:t>  9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 dirty="0">
                    <a:solidFill>
                      <a:schemeClr val="tx2"/>
                    </a:solidFill>
                    <a:latin typeface="Helvetica-Narrow"/>
                  </a:rPr>
                  <a:t>  8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 dirty="0">
                    <a:solidFill>
                      <a:schemeClr val="tx2"/>
                    </a:solidFill>
                    <a:latin typeface="Helvetica-Narrow"/>
                  </a:rPr>
                  <a:t>14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 dirty="0">
                    <a:solidFill>
                      <a:schemeClr val="tx2"/>
                    </a:solidFill>
                    <a:latin typeface="Helvetica-Narrow"/>
                  </a:rPr>
                  <a:t>15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 dirty="0">
                    <a:solidFill>
                      <a:schemeClr val="tx2"/>
                    </a:solidFill>
                    <a:latin typeface="Helvetica-Narrow"/>
                  </a:rPr>
                  <a:t>  9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 dirty="0">
                    <a:solidFill>
                      <a:schemeClr val="tx2"/>
                    </a:solidFill>
                    <a:latin typeface="Helvetica-Narrow"/>
                  </a:rPr>
                  <a:t>  5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 dirty="0">
                    <a:solidFill>
                      <a:schemeClr val="tx2"/>
                    </a:solidFill>
                    <a:latin typeface="Helvetica-Narrow"/>
                  </a:rPr>
                  <a:t>  8</a:t>
                </a:r>
              </a:p>
              <a:p>
                <a:pPr>
                  <a:spcBef>
                    <a:spcPct val="0"/>
                  </a:spcBef>
                  <a:spcAft>
                    <a:spcPts val="400"/>
                  </a:spcAft>
                  <a:buNone/>
                </a:pPr>
                <a:r>
                  <a:rPr lang="en-GB" altLang="en-US" sz="1400" b="1" dirty="0">
                    <a:solidFill>
                      <a:schemeClr val="tx2"/>
                    </a:solidFill>
                    <a:latin typeface="Helvetica-Narrow"/>
                  </a:rPr>
                  <a:t>  3</a:t>
                </a:r>
              </a:p>
            </p:txBody>
          </p:sp>
        </p:grpSp>
        <p:sp>
          <p:nvSpPr>
            <p:cNvPr id="33879" name="Text Box 1068">
              <a:extLst>
                <a:ext uri="{FF2B5EF4-FFF2-40B4-BE49-F238E27FC236}">
                  <a16:creationId xmlns:a16="http://schemas.microsoft.com/office/drawing/2014/main" id="{7D504B25-97B1-7E73-FF49-A1E7B28CFE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75399" y="1921921"/>
              <a:ext cx="928459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050" b="1" dirty="0">
                  <a:solidFill>
                    <a:schemeClr val="bg1"/>
                  </a:solidFill>
                  <a:latin typeface="Helvetica-Narrow"/>
                </a:rPr>
                <a:t>Base: 2,002</a:t>
              </a:r>
            </a:p>
          </p:txBody>
        </p:sp>
        <p:sp>
          <p:nvSpPr>
            <p:cNvPr id="17" name="Rectangle 80">
              <a:extLst>
                <a:ext uri="{FF2B5EF4-FFF2-40B4-BE49-F238E27FC236}">
                  <a16:creationId xmlns:a16="http://schemas.microsoft.com/office/drawing/2014/main" id="{724F99E2-0F1C-3475-0A39-05824FA1A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0470" y="1518062"/>
              <a:ext cx="104624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b="1" dirty="0">
                  <a:solidFill>
                    <a:schemeClr val="tx2"/>
                  </a:solidFill>
                  <a:latin typeface="Arial" panose="020B0604020202020204" pitchFamily="34" charset="0"/>
                </a:rPr>
                <a:t>STAGE 1</a:t>
              </a:r>
              <a:endParaRPr lang="en-GB" altLang="en-US" sz="1600" dirty="0">
                <a:solidFill>
                  <a:schemeClr val="tx2"/>
                </a:solidFill>
                <a:latin typeface="Helvetica-Narrow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2">
            <a:extLst>
              <a:ext uri="{FF2B5EF4-FFF2-40B4-BE49-F238E27FC236}">
                <a16:creationId xmlns:a16="http://schemas.microsoft.com/office/drawing/2014/main" id="{C6B853CF-1606-4B7C-6E81-279BDB6C88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4958720"/>
              </p:ext>
            </p:extLst>
          </p:nvPr>
        </p:nvGraphicFramePr>
        <p:xfrm>
          <a:off x="735012" y="3448620"/>
          <a:ext cx="10564267" cy="233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18">
            <a:extLst>
              <a:ext uri="{FF2B5EF4-FFF2-40B4-BE49-F238E27FC236}">
                <a16:creationId xmlns:a16="http://schemas.microsoft.com/office/drawing/2014/main" id="{AFE39D77-BA59-9BDE-B64D-605775B25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620713"/>
            <a:ext cx="11763375" cy="25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GB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Q    When thinking of daily traffic and travel updates, particularly in the morning and early evening, which sources of up-to-the-minute information are you aware of?</a:t>
            </a:r>
            <a:endParaRPr lang="en-GB" altLang="en-US" sz="1000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73C617C2-F2EE-FA0B-55A7-1C38A4969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20663"/>
            <a:ext cx="11763374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Arial" panose="020B0604020202020204" pitchFamily="34" charset="0"/>
              </a:rPr>
              <a:t>TRAFFIC &amp; TRAVEL INFORMATION SOURCES - 1</a:t>
            </a:r>
          </a:p>
        </p:txBody>
      </p:sp>
      <p:sp>
        <p:nvSpPr>
          <p:cNvPr id="11" name="Text Box 1068">
            <a:extLst>
              <a:ext uri="{FF2B5EF4-FFF2-40B4-BE49-F238E27FC236}">
                <a16:creationId xmlns:a16="http://schemas.microsoft.com/office/drawing/2014/main" id="{AEF91EA3-E89D-7F22-ED73-2EE479C3F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363" y="5512370"/>
            <a:ext cx="77457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800" dirty="0">
                <a:latin typeface="Helvetica-Narrow"/>
              </a:rPr>
              <a:t>(unspecified)</a:t>
            </a:r>
            <a:endParaRPr lang="en-GB" altLang="en-US" sz="900" dirty="0">
              <a:latin typeface="Helvetica-Narrow"/>
            </a:endParaRPr>
          </a:p>
        </p:txBody>
      </p:sp>
      <p:graphicFrame>
        <p:nvGraphicFramePr>
          <p:cNvPr id="15" name="Object 1">
            <a:extLst>
              <a:ext uri="{FF2B5EF4-FFF2-40B4-BE49-F238E27FC236}">
                <a16:creationId xmlns:a16="http://schemas.microsoft.com/office/drawing/2014/main" id="{E03A797A-A965-C8D7-7C99-92407C5905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6469152"/>
              </p:ext>
            </p:extLst>
          </p:nvPr>
        </p:nvGraphicFramePr>
        <p:xfrm>
          <a:off x="736599" y="1818258"/>
          <a:ext cx="10564267" cy="2579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Box 1068">
            <a:extLst>
              <a:ext uri="{FF2B5EF4-FFF2-40B4-BE49-F238E27FC236}">
                <a16:creationId xmlns:a16="http://schemas.microsoft.com/office/drawing/2014/main" id="{E53BC8AB-8C38-4F3F-6924-93E99432C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581167"/>
            <a:ext cx="298450" cy="247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1000" b="1" dirty="0">
                <a:solidFill>
                  <a:schemeClr val="bg1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14" name="Text Box 1068">
            <a:extLst>
              <a:ext uri="{FF2B5EF4-FFF2-40B4-BE49-F238E27FC236}">
                <a16:creationId xmlns:a16="http://schemas.microsoft.com/office/drawing/2014/main" id="{EAFB9E02-BD85-278C-1798-B6655B185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25008"/>
            <a:ext cx="298450" cy="247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1000" b="1" dirty="0">
                <a:solidFill>
                  <a:schemeClr val="bg1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18" name="Text Box 1068">
            <a:extLst>
              <a:ext uri="{FF2B5EF4-FFF2-40B4-BE49-F238E27FC236}">
                <a16:creationId xmlns:a16="http://schemas.microsoft.com/office/drawing/2014/main" id="{26024450-0B73-C460-1B16-EB7AC03AF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1111" y="5508827"/>
            <a:ext cx="121539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800" dirty="0">
                <a:latin typeface="Helvetica-Narrow"/>
              </a:rPr>
              <a:t>(Amazon Echo/Alexa)</a:t>
            </a:r>
            <a:endParaRPr lang="en-GB" altLang="en-US" sz="900" dirty="0">
              <a:latin typeface="Helvetica-Narrow"/>
            </a:endParaRPr>
          </a:p>
        </p:txBody>
      </p:sp>
      <p:sp>
        <p:nvSpPr>
          <p:cNvPr id="19" name="Text Box 1068">
            <a:extLst>
              <a:ext uri="{FF2B5EF4-FFF2-40B4-BE49-F238E27FC236}">
                <a16:creationId xmlns:a16="http://schemas.microsoft.com/office/drawing/2014/main" id="{A88BC7AD-2E09-7178-114C-2FA97FEBC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5574" y="4048617"/>
            <a:ext cx="134684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800" dirty="0">
                <a:latin typeface="Helvetica-Narrow"/>
              </a:rPr>
              <a:t>(Apple Maps, Waze, etc)</a:t>
            </a:r>
            <a:endParaRPr lang="en-GB" altLang="en-US" sz="900" dirty="0">
              <a:latin typeface="Helvetica-Narrow"/>
            </a:endParaRPr>
          </a:p>
        </p:txBody>
      </p:sp>
      <p:sp>
        <p:nvSpPr>
          <p:cNvPr id="20" name="Text Box 1068">
            <a:extLst>
              <a:ext uri="{FF2B5EF4-FFF2-40B4-BE49-F238E27FC236}">
                <a16:creationId xmlns:a16="http://schemas.microsoft.com/office/drawing/2014/main" id="{1D8313E4-C93C-BD9D-124F-20F5A8370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416" y="4052166"/>
            <a:ext cx="16946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800" dirty="0">
                <a:latin typeface="Helvetica-Narrow"/>
              </a:rPr>
              <a:t>(Facebook, Twitter, Tik Tok, etc)</a:t>
            </a:r>
            <a:endParaRPr lang="en-GB" altLang="en-US" sz="900" dirty="0">
              <a:latin typeface="Helvetica-Narrow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9399D0A-0BDB-F1F5-2053-624C0B10ECED}"/>
              </a:ext>
            </a:extLst>
          </p:cNvPr>
          <p:cNvGrpSpPr/>
          <p:nvPr/>
        </p:nvGrpSpPr>
        <p:grpSpPr>
          <a:xfrm>
            <a:off x="218433" y="6148855"/>
            <a:ext cx="11782097" cy="641987"/>
            <a:chOff x="218433" y="6148855"/>
            <a:chExt cx="11782097" cy="64198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8313652-D53B-862B-820C-9414A6437EEF}"/>
                </a:ext>
              </a:extLst>
            </p:cNvPr>
            <p:cNvGrpSpPr/>
            <p:nvPr/>
          </p:nvGrpSpPr>
          <p:grpSpPr>
            <a:xfrm>
              <a:off x="218433" y="6148855"/>
              <a:ext cx="11782097" cy="641987"/>
              <a:chOff x="218433" y="6148855"/>
              <a:chExt cx="11782097" cy="641987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9A2A822-E493-D14D-7348-4ABD08A98A8C}"/>
                  </a:ext>
                </a:extLst>
              </p:cNvPr>
              <p:cNvSpPr/>
              <p:nvPr/>
            </p:nvSpPr>
            <p:spPr bwMode="auto">
              <a:xfrm>
                <a:off x="5725673" y="6326191"/>
                <a:ext cx="163512" cy="128588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BCB0C79-4057-475D-0DD9-D6C5364B4B42}"/>
                  </a:ext>
                </a:extLst>
              </p:cNvPr>
              <p:cNvSpPr/>
              <p:nvPr/>
            </p:nvSpPr>
            <p:spPr bwMode="auto">
              <a:xfrm>
                <a:off x="6351441" y="6324959"/>
                <a:ext cx="163512" cy="128588"/>
              </a:xfrm>
              <a:prstGeom prst="rect">
                <a:avLst/>
              </a:prstGeom>
              <a:solidFill>
                <a:srgbClr val="C00000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pic>
            <p:nvPicPr>
              <p:cNvPr id="10" name="Picture 5" descr="ChapmanPPT_bkgd2a">
                <a:extLst>
                  <a:ext uri="{FF2B5EF4-FFF2-40B4-BE49-F238E27FC236}">
                    <a16:creationId xmlns:a16="http://schemas.microsoft.com/office/drawing/2014/main" id="{73AC0D25-9D05-80BA-40BC-ADA5699635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8230" y="6148855"/>
                <a:ext cx="2232300" cy="526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4" descr="GTN UK">
                <a:extLst>
                  <a:ext uri="{FF2B5EF4-FFF2-40B4-BE49-F238E27FC236}">
                    <a16:creationId xmlns:a16="http://schemas.microsoft.com/office/drawing/2014/main" id="{C5F856B7-8620-0CF2-7F16-54731D4E87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390" b="12381"/>
              <a:stretch/>
            </p:blipFill>
            <p:spPr bwMode="auto">
              <a:xfrm>
                <a:off x="218433" y="6166226"/>
                <a:ext cx="1593929" cy="6246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CDFA5AA-13B7-15B7-17C8-E2AA4EBAFF45}"/>
                </a:ext>
              </a:extLst>
            </p:cNvPr>
            <p:cNvGrpSpPr/>
            <p:nvPr/>
          </p:nvGrpSpPr>
          <p:grpSpPr>
            <a:xfrm>
              <a:off x="4824481" y="6236508"/>
              <a:ext cx="2232300" cy="316539"/>
              <a:chOff x="4824481" y="6236508"/>
              <a:chExt cx="2232300" cy="316539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8DC8CAE-2FD1-AD73-2425-B8621CCF36DD}"/>
                  </a:ext>
                </a:extLst>
              </p:cNvPr>
              <p:cNvSpPr/>
              <p:nvPr/>
            </p:nvSpPr>
            <p:spPr bwMode="auto">
              <a:xfrm>
                <a:off x="4824481" y="6236508"/>
                <a:ext cx="2232300" cy="316539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F0BF2BB-073C-2A69-1FD5-DF6AF3EDF387}"/>
                  </a:ext>
                </a:extLst>
              </p:cNvPr>
              <p:cNvSpPr/>
              <p:nvPr/>
            </p:nvSpPr>
            <p:spPr bwMode="auto">
              <a:xfrm>
                <a:off x="5005279" y="6258736"/>
                <a:ext cx="1963999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Stage 1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</a:t>
                </a:r>
                <a:r>
                  <a:rPr lang="en-GB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       </a:t>
                </a:r>
                <a:r>
                  <a:rPr lang="en-GB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2016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</a:t>
                </a: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   </a:t>
                </a: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</a:t>
                </a:r>
                <a:r>
                  <a:rPr lang="en-GB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2023</a:t>
                </a:r>
                <a:endParaRPr lang="en-GB" sz="1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2" name="Rectangle 18">
            <a:extLst>
              <a:ext uri="{FF2B5EF4-FFF2-40B4-BE49-F238E27FC236}">
                <a16:creationId xmlns:a16="http://schemas.microsoft.com/office/drawing/2014/main" id="{59F5D6C3-54B0-B1FB-AD88-CE294F453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4465"/>
            <a:ext cx="12191999" cy="523862"/>
          </a:xfrm>
          <a:prstGeom prst="rect">
            <a:avLst/>
          </a:prstGeom>
          <a:noFill/>
          <a:ln>
            <a:noFill/>
          </a:ln>
        </p:spPr>
        <p:txBody>
          <a:bodyPr wrap="squar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1400" b="1" dirty="0">
                <a:solidFill>
                  <a:srgbClr val="C00000"/>
                </a:solidFill>
                <a:latin typeface="Arial" pitchFamily="34" charset="0"/>
              </a:rPr>
              <a:t>Radio is the most significant source of traffic and travel updates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1400" b="1" dirty="0">
                <a:solidFill>
                  <a:srgbClr val="C00000"/>
                </a:solidFill>
                <a:latin typeface="Arial" pitchFamily="34" charset="0"/>
              </a:rPr>
              <a:t>that comes to mind spontaneously.</a:t>
            </a:r>
            <a:endParaRPr lang="en-GB" altLang="en-US" sz="1200" i="1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92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2">
            <a:extLst>
              <a:ext uri="{FF2B5EF4-FFF2-40B4-BE49-F238E27FC236}">
                <a16:creationId xmlns:a16="http://schemas.microsoft.com/office/drawing/2014/main" id="{C6B853CF-1606-4B7C-6E81-279BDB6C88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2967512"/>
              </p:ext>
            </p:extLst>
          </p:nvPr>
        </p:nvGraphicFramePr>
        <p:xfrm>
          <a:off x="735012" y="3448620"/>
          <a:ext cx="10564267" cy="233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18">
            <a:extLst>
              <a:ext uri="{FF2B5EF4-FFF2-40B4-BE49-F238E27FC236}">
                <a16:creationId xmlns:a16="http://schemas.microsoft.com/office/drawing/2014/main" id="{AFE39D77-BA59-9BDE-B64D-605775B25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620713"/>
            <a:ext cx="11763375" cy="25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GB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Q    When thinking of daily traffic and travel information, which of these up-to-the-minute sources are you aware of?</a:t>
            </a:r>
            <a:endParaRPr lang="en-GB" altLang="en-US" sz="1000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73C617C2-F2EE-FA0B-55A7-1C38A4969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20663"/>
            <a:ext cx="8715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Arial" panose="020B0604020202020204" pitchFamily="34" charset="0"/>
              </a:rPr>
              <a:t>TRAFFIC &amp; TRAVEL INFORMATION SOURCES - 2 </a:t>
            </a:r>
          </a:p>
        </p:txBody>
      </p:sp>
      <p:graphicFrame>
        <p:nvGraphicFramePr>
          <p:cNvPr id="15" name="Object 1">
            <a:extLst>
              <a:ext uri="{FF2B5EF4-FFF2-40B4-BE49-F238E27FC236}">
                <a16:creationId xmlns:a16="http://schemas.microsoft.com/office/drawing/2014/main" id="{E03A797A-A965-C8D7-7C99-92407C5905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439528"/>
              </p:ext>
            </p:extLst>
          </p:nvPr>
        </p:nvGraphicFramePr>
        <p:xfrm>
          <a:off x="736599" y="1818258"/>
          <a:ext cx="10564267" cy="2579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Box 1068">
            <a:extLst>
              <a:ext uri="{FF2B5EF4-FFF2-40B4-BE49-F238E27FC236}">
                <a16:creationId xmlns:a16="http://schemas.microsoft.com/office/drawing/2014/main" id="{79DA4089-72F6-4C0F-2E4E-E141AA451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894" y="5126701"/>
            <a:ext cx="3289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800" dirty="0">
                <a:solidFill>
                  <a:schemeClr val="bg1">
                    <a:lumMod val="50000"/>
                  </a:schemeClr>
                </a:solidFill>
                <a:latin typeface="Helvetica-Narrow"/>
              </a:rPr>
              <a:t>n/a</a:t>
            </a:r>
            <a:endParaRPr lang="en-GB" altLang="en-US" sz="900" dirty="0">
              <a:solidFill>
                <a:schemeClr val="bg1">
                  <a:lumMod val="50000"/>
                </a:schemeClr>
              </a:solidFill>
              <a:latin typeface="Helvetica-Narrow"/>
            </a:endParaRPr>
          </a:p>
        </p:txBody>
      </p:sp>
      <p:sp>
        <p:nvSpPr>
          <p:cNvPr id="4" name="Text Box 1068">
            <a:extLst>
              <a:ext uri="{FF2B5EF4-FFF2-40B4-BE49-F238E27FC236}">
                <a16:creationId xmlns:a16="http://schemas.microsoft.com/office/drawing/2014/main" id="{9E369BB4-5D5B-9E1C-CC03-0BE074FD8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2859" y="5125541"/>
            <a:ext cx="3289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800" dirty="0">
                <a:solidFill>
                  <a:schemeClr val="bg1">
                    <a:lumMod val="50000"/>
                  </a:schemeClr>
                </a:solidFill>
                <a:latin typeface="Helvetica-Narrow"/>
              </a:rPr>
              <a:t>n/a</a:t>
            </a:r>
            <a:endParaRPr lang="en-GB" altLang="en-US" sz="900" dirty="0">
              <a:solidFill>
                <a:schemeClr val="bg1">
                  <a:lumMod val="50000"/>
                </a:schemeClr>
              </a:solidFill>
              <a:latin typeface="Helvetica-Narrow"/>
            </a:endParaRPr>
          </a:p>
        </p:txBody>
      </p:sp>
      <p:sp>
        <p:nvSpPr>
          <p:cNvPr id="12" name="Text Box 1068">
            <a:extLst>
              <a:ext uri="{FF2B5EF4-FFF2-40B4-BE49-F238E27FC236}">
                <a16:creationId xmlns:a16="http://schemas.microsoft.com/office/drawing/2014/main" id="{15257DB6-C810-970B-6AB1-5811578E9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027" y="5125541"/>
            <a:ext cx="3289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800" dirty="0">
                <a:solidFill>
                  <a:schemeClr val="bg1">
                    <a:lumMod val="50000"/>
                  </a:schemeClr>
                </a:solidFill>
                <a:latin typeface="Helvetica-Narrow"/>
              </a:rPr>
              <a:t>n/a</a:t>
            </a:r>
            <a:endParaRPr lang="en-GB" altLang="en-US" sz="900" dirty="0">
              <a:solidFill>
                <a:schemeClr val="bg1">
                  <a:lumMod val="50000"/>
                </a:schemeClr>
              </a:solidFill>
              <a:latin typeface="Helvetica-Narrow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109508-FF2C-9628-76B1-904C039F5B5C}"/>
              </a:ext>
            </a:extLst>
          </p:cNvPr>
          <p:cNvGrpSpPr/>
          <p:nvPr/>
        </p:nvGrpSpPr>
        <p:grpSpPr>
          <a:xfrm>
            <a:off x="218433" y="6148855"/>
            <a:ext cx="11782097" cy="641987"/>
            <a:chOff x="218433" y="6148855"/>
            <a:chExt cx="11782097" cy="64198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CE93C8F-D1B4-802A-559F-792D57FB79B5}"/>
                </a:ext>
              </a:extLst>
            </p:cNvPr>
            <p:cNvGrpSpPr/>
            <p:nvPr/>
          </p:nvGrpSpPr>
          <p:grpSpPr>
            <a:xfrm>
              <a:off x="218433" y="6148855"/>
              <a:ext cx="11782097" cy="641987"/>
              <a:chOff x="218433" y="6148855"/>
              <a:chExt cx="11782097" cy="641987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B37079F-0638-C952-5F8B-9AB7D0427700}"/>
                  </a:ext>
                </a:extLst>
              </p:cNvPr>
              <p:cNvSpPr/>
              <p:nvPr/>
            </p:nvSpPr>
            <p:spPr bwMode="auto">
              <a:xfrm>
                <a:off x="5725673" y="6326191"/>
                <a:ext cx="163512" cy="128588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81A638A-3BE7-685E-10BC-06F52BB3D3BE}"/>
                  </a:ext>
                </a:extLst>
              </p:cNvPr>
              <p:cNvSpPr/>
              <p:nvPr/>
            </p:nvSpPr>
            <p:spPr bwMode="auto">
              <a:xfrm>
                <a:off x="6351441" y="6324959"/>
                <a:ext cx="163512" cy="128588"/>
              </a:xfrm>
              <a:prstGeom prst="rect">
                <a:avLst/>
              </a:prstGeom>
              <a:solidFill>
                <a:srgbClr val="C00000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pic>
            <p:nvPicPr>
              <p:cNvPr id="31" name="Picture 5" descr="ChapmanPPT_bkgd2a">
                <a:extLst>
                  <a:ext uri="{FF2B5EF4-FFF2-40B4-BE49-F238E27FC236}">
                    <a16:creationId xmlns:a16="http://schemas.microsoft.com/office/drawing/2014/main" id="{C85A57F3-62A6-AA0A-2B5A-9C9629BBF7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8230" y="6148855"/>
                <a:ext cx="2232300" cy="526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4" descr="GTN UK">
                <a:extLst>
                  <a:ext uri="{FF2B5EF4-FFF2-40B4-BE49-F238E27FC236}">
                    <a16:creationId xmlns:a16="http://schemas.microsoft.com/office/drawing/2014/main" id="{30EA77AE-D3C3-6F1B-FA50-D0DF563AFF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390" b="12381"/>
              <a:stretch/>
            </p:blipFill>
            <p:spPr bwMode="auto">
              <a:xfrm>
                <a:off x="218433" y="6166226"/>
                <a:ext cx="1593929" cy="6246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D4F518C-AE75-A12B-D83A-EFD54068974C}"/>
                </a:ext>
              </a:extLst>
            </p:cNvPr>
            <p:cNvGrpSpPr/>
            <p:nvPr/>
          </p:nvGrpSpPr>
          <p:grpSpPr>
            <a:xfrm>
              <a:off x="4824481" y="6236508"/>
              <a:ext cx="2232300" cy="316539"/>
              <a:chOff x="4824481" y="6236508"/>
              <a:chExt cx="2232300" cy="316539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226C12D-7264-7CBD-B111-EA54721828B4}"/>
                  </a:ext>
                </a:extLst>
              </p:cNvPr>
              <p:cNvSpPr/>
              <p:nvPr/>
            </p:nvSpPr>
            <p:spPr bwMode="auto">
              <a:xfrm>
                <a:off x="4824481" y="6236508"/>
                <a:ext cx="2232300" cy="316539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F14F308-1E67-2C39-958A-607E1447B386}"/>
                  </a:ext>
                </a:extLst>
              </p:cNvPr>
              <p:cNvSpPr/>
              <p:nvPr/>
            </p:nvSpPr>
            <p:spPr bwMode="auto">
              <a:xfrm>
                <a:off x="5005279" y="6258736"/>
                <a:ext cx="1963999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Stage 1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</a:t>
                </a:r>
                <a:r>
                  <a:rPr lang="en-GB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       </a:t>
                </a:r>
                <a:r>
                  <a:rPr lang="en-GB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2016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</a:t>
                </a: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   </a:t>
                </a: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</a:t>
                </a:r>
                <a:r>
                  <a:rPr lang="en-GB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2023</a:t>
                </a:r>
                <a:endParaRPr lang="en-GB" sz="1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3" name="Text Box 1068">
            <a:extLst>
              <a:ext uri="{FF2B5EF4-FFF2-40B4-BE49-F238E27FC236}">
                <a16:creationId xmlns:a16="http://schemas.microsoft.com/office/drawing/2014/main" id="{276F1C49-6B09-A683-4E10-037842AD5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581167"/>
            <a:ext cx="298450" cy="247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1000" b="1" dirty="0">
                <a:solidFill>
                  <a:schemeClr val="bg1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7" name="Text Box 1068">
            <a:extLst>
              <a:ext uri="{FF2B5EF4-FFF2-40B4-BE49-F238E27FC236}">
                <a16:creationId xmlns:a16="http://schemas.microsoft.com/office/drawing/2014/main" id="{376ACC2A-3E81-73AE-310E-41CF1B899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25008"/>
            <a:ext cx="298450" cy="247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1000" b="1" dirty="0">
                <a:solidFill>
                  <a:schemeClr val="bg1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6966BAB7-817B-87A0-9750-701F6D541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4093"/>
            <a:ext cx="12191999" cy="523862"/>
          </a:xfrm>
          <a:prstGeom prst="rect">
            <a:avLst/>
          </a:prstGeom>
          <a:noFill/>
          <a:ln>
            <a:noFill/>
          </a:ln>
        </p:spPr>
        <p:txBody>
          <a:bodyPr wrap="squar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1400" b="1" dirty="0">
                <a:solidFill>
                  <a:srgbClr val="C00000"/>
                </a:solidFill>
                <a:latin typeface="Arial" pitchFamily="34" charset="0"/>
              </a:rPr>
              <a:t>Offering a list of potential sources produces far greater awareness of others,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1400" b="1" dirty="0">
                <a:solidFill>
                  <a:srgbClr val="C00000"/>
                </a:solidFill>
                <a:latin typeface="Arial" pitchFamily="34" charset="0"/>
              </a:rPr>
              <a:t>however radio remains ahead of the field.</a:t>
            </a:r>
            <a:endParaRPr lang="en-GB" altLang="en-US" sz="1200" i="1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56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2">
            <a:extLst>
              <a:ext uri="{FF2B5EF4-FFF2-40B4-BE49-F238E27FC236}">
                <a16:creationId xmlns:a16="http://schemas.microsoft.com/office/drawing/2014/main" id="{C6B853CF-1606-4B7C-6E81-279BDB6C88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2846310"/>
              </p:ext>
            </p:extLst>
          </p:nvPr>
        </p:nvGraphicFramePr>
        <p:xfrm>
          <a:off x="735012" y="3448620"/>
          <a:ext cx="10564267" cy="233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18">
            <a:extLst>
              <a:ext uri="{FF2B5EF4-FFF2-40B4-BE49-F238E27FC236}">
                <a16:creationId xmlns:a16="http://schemas.microsoft.com/office/drawing/2014/main" id="{AFE39D77-BA59-9BDE-B64D-605775B25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620713"/>
            <a:ext cx="11763375" cy="25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GB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Q    Which have you ever used for traffic and travel information whilst you are commuting or travelling locally?</a:t>
            </a:r>
            <a:endParaRPr lang="en-GB" altLang="en-US" sz="1000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73C617C2-F2EE-FA0B-55A7-1C38A4969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20663"/>
            <a:ext cx="8715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Arial" panose="020B0604020202020204" pitchFamily="34" charset="0"/>
              </a:rPr>
              <a:t>TRAFFIC &amp; TRAVEL INFORMATION SOURCES - 3 </a:t>
            </a:r>
          </a:p>
        </p:txBody>
      </p:sp>
      <p:graphicFrame>
        <p:nvGraphicFramePr>
          <p:cNvPr id="15" name="Object 1">
            <a:extLst>
              <a:ext uri="{FF2B5EF4-FFF2-40B4-BE49-F238E27FC236}">
                <a16:creationId xmlns:a16="http://schemas.microsoft.com/office/drawing/2014/main" id="{E03A797A-A965-C8D7-7C99-92407C5905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6440920"/>
              </p:ext>
            </p:extLst>
          </p:nvPr>
        </p:nvGraphicFramePr>
        <p:xfrm>
          <a:off x="736599" y="1818258"/>
          <a:ext cx="10564267" cy="2579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7FD37D6C-0BB4-2932-E52F-CEFA98370E11}"/>
              </a:ext>
            </a:extLst>
          </p:cNvPr>
          <p:cNvGrpSpPr/>
          <p:nvPr/>
        </p:nvGrpSpPr>
        <p:grpSpPr>
          <a:xfrm>
            <a:off x="218433" y="6148855"/>
            <a:ext cx="11782097" cy="641987"/>
            <a:chOff x="218433" y="6148855"/>
            <a:chExt cx="11782097" cy="64198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DF8D9E6-E88C-4084-C98E-C77B7BF4D472}"/>
                </a:ext>
              </a:extLst>
            </p:cNvPr>
            <p:cNvGrpSpPr/>
            <p:nvPr/>
          </p:nvGrpSpPr>
          <p:grpSpPr>
            <a:xfrm>
              <a:off x="218433" y="6148855"/>
              <a:ext cx="11782097" cy="641987"/>
              <a:chOff x="218433" y="6148855"/>
              <a:chExt cx="11782097" cy="641987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1CC61FB-6333-7211-A931-2AB2C1333A7D}"/>
                  </a:ext>
                </a:extLst>
              </p:cNvPr>
              <p:cNvSpPr/>
              <p:nvPr/>
            </p:nvSpPr>
            <p:spPr bwMode="auto">
              <a:xfrm>
                <a:off x="5725673" y="6326191"/>
                <a:ext cx="163512" cy="128588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1E964EA-5117-A9D5-57CB-A05DDABDEE8A}"/>
                  </a:ext>
                </a:extLst>
              </p:cNvPr>
              <p:cNvSpPr/>
              <p:nvPr/>
            </p:nvSpPr>
            <p:spPr bwMode="auto">
              <a:xfrm>
                <a:off x="6351441" y="6324959"/>
                <a:ext cx="163512" cy="128588"/>
              </a:xfrm>
              <a:prstGeom prst="rect">
                <a:avLst/>
              </a:prstGeom>
              <a:solidFill>
                <a:srgbClr val="C00000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pic>
            <p:nvPicPr>
              <p:cNvPr id="26" name="Picture 5" descr="ChapmanPPT_bkgd2a">
                <a:extLst>
                  <a:ext uri="{FF2B5EF4-FFF2-40B4-BE49-F238E27FC236}">
                    <a16:creationId xmlns:a16="http://schemas.microsoft.com/office/drawing/2014/main" id="{E3351C2D-6537-0E05-F59C-CEE6544094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8230" y="6148855"/>
                <a:ext cx="2232300" cy="526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4" descr="GTN UK">
                <a:extLst>
                  <a:ext uri="{FF2B5EF4-FFF2-40B4-BE49-F238E27FC236}">
                    <a16:creationId xmlns:a16="http://schemas.microsoft.com/office/drawing/2014/main" id="{B5ECDB89-9A1D-2DA4-363C-8C0B014145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390" b="12381"/>
              <a:stretch/>
            </p:blipFill>
            <p:spPr bwMode="auto">
              <a:xfrm>
                <a:off x="218433" y="6166226"/>
                <a:ext cx="1593929" cy="6246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43509C9-5488-594C-EF36-96C5BDB34563}"/>
                </a:ext>
              </a:extLst>
            </p:cNvPr>
            <p:cNvGrpSpPr/>
            <p:nvPr/>
          </p:nvGrpSpPr>
          <p:grpSpPr>
            <a:xfrm>
              <a:off x="4824481" y="6236508"/>
              <a:ext cx="2232300" cy="316539"/>
              <a:chOff x="4824481" y="6236508"/>
              <a:chExt cx="2232300" cy="316539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AC236D4-E684-D0B8-55DC-6860FB413C8D}"/>
                  </a:ext>
                </a:extLst>
              </p:cNvPr>
              <p:cNvSpPr/>
              <p:nvPr/>
            </p:nvSpPr>
            <p:spPr bwMode="auto">
              <a:xfrm>
                <a:off x="4824481" y="6236508"/>
                <a:ext cx="2232300" cy="316539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1FEF028-134E-E822-CB9B-6BE6BA857C09}"/>
                  </a:ext>
                </a:extLst>
              </p:cNvPr>
              <p:cNvSpPr/>
              <p:nvPr/>
            </p:nvSpPr>
            <p:spPr bwMode="auto">
              <a:xfrm>
                <a:off x="5005279" y="6258736"/>
                <a:ext cx="1963999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Stage 1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</a:t>
                </a:r>
                <a:r>
                  <a:rPr lang="en-GB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       </a:t>
                </a:r>
                <a:r>
                  <a:rPr lang="en-GB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2016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</a:t>
                </a: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   </a:t>
                </a: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</a:t>
                </a:r>
                <a:r>
                  <a:rPr lang="en-GB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2023</a:t>
                </a:r>
                <a:endParaRPr lang="en-GB" sz="1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2" name="Text Box 1068">
            <a:extLst>
              <a:ext uri="{FF2B5EF4-FFF2-40B4-BE49-F238E27FC236}">
                <a16:creationId xmlns:a16="http://schemas.microsoft.com/office/drawing/2014/main" id="{C886A1FE-BCA6-BD1C-0767-22D827A69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581167"/>
            <a:ext cx="298450" cy="247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1000" b="1" dirty="0">
                <a:solidFill>
                  <a:schemeClr val="bg1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3" name="Text Box 1068">
            <a:extLst>
              <a:ext uri="{FF2B5EF4-FFF2-40B4-BE49-F238E27FC236}">
                <a16:creationId xmlns:a16="http://schemas.microsoft.com/office/drawing/2014/main" id="{0328CA79-A933-B3B6-C8DC-AD030E7A1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25008"/>
            <a:ext cx="298450" cy="247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1000" b="1" dirty="0">
                <a:solidFill>
                  <a:schemeClr val="bg1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4" name="Text Box 1068">
            <a:extLst>
              <a:ext uri="{FF2B5EF4-FFF2-40B4-BE49-F238E27FC236}">
                <a16:creationId xmlns:a16="http://schemas.microsoft.com/office/drawing/2014/main" id="{393DD3EF-635C-8E53-8651-9D78D15E6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894" y="5126701"/>
            <a:ext cx="3289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800" dirty="0">
                <a:solidFill>
                  <a:schemeClr val="bg1">
                    <a:lumMod val="50000"/>
                  </a:schemeClr>
                </a:solidFill>
                <a:latin typeface="Helvetica-Narrow"/>
              </a:rPr>
              <a:t>n/a</a:t>
            </a:r>
            <a:endParaRPr lang="en-GB" altLang="en-US" sz="900" dirty="0">
              <a:solidFill>
                <a:schemeClr val="bg1">
                  <a:lumMod val="50000"/>
                </a:schemeClr>
              </a:solidFill>
              <a:latin typeface="Helvetica-Narrow"/>
            </a:endParaRPr>
          </a:p>
        </p:txBody>
      </p:sp>
      <p:sp>
        <p:nvSpPr>
          <p:cNvPr id="7" name="Text Box 1068">
            <a:extLst>
              <a:ext uri="{FF2B5EF4-FFF2-40B4-BE49-F238E27FC236}">
                <a16:creationId xmlns:a16="http://schemas.microsoft.com/office/drawing/2014/main" id="{73772B4E-1679-11D3-A482-7441AEE57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2859" y="5125541"/>
            <a:ext cx="3289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800" dirty="0">
                <a:solidFill>
                  <a:schemeClr val="bg1">
                    <a:lumMod val="50000"/>
                  </a:schemeClr>
                </a:solidFill>
                <a:latin typeface="Helvetica-Narrow"/>
              </a:rPr>
              <a:t>n/a</a:t>
            </a:r>
            <a:endParaRPr lang="en-GB" altLang="en-US" sz="900" dirty="0">
              <a:solidFill>
                <a:schemeClr val="bg1">
                  <a:lumMod val="50000"/>
                </a:schemeClr>
              </a:solidFill>
              <a:latin typeface="Helvetica-Narrow"/>
            </a:endParaRPr>
          </a:p>
        </p:txBody>
      </p:sp>
      <p:sp>
        <p:nvSpPr>
          <p:cNvPr id="8" name="Text Box 1068">
            <a:extLst>
              <a:ext uri="{FF2B5EF4-FFF2-40B4-BE49-F238E27FC236}">
                <a16:creationId xmlns:a16="http://schemas.microsoft.com/office/drawing/2014/main" id="{59F936A6-56D7-E193-7966-D33453FCF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5027" y="5125541"/>
            <a:ext cx="32893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800" dirty="0">
                <a:solidFill>
                  <a:schemeClr val="bg1">
                    <a:lumMod val="50000"/>
                  </a:schemeClr>
                </a:solidFill>
                <a:latin typeface="Helvetica-Narrow"/>
              </a:rPr>
              <a:t>n/a</a:t>
            </a:r>
            <a:endParaRPr lang="en-GB" altLang="en-US" sz="900" dirty="0">
              <a:solidFill>
                <a:schemeClr val="bg1">
                  <a:lumMod val="50000"/>
                </a:schemeClr>
              </a:solidFill>
              <a:latin typeface="Helvetica-Narrow"/>
            </a:endParaRP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F7A7A5BD-60DA-513D-A0AC-B249C76CA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4465"/>
            <a:ext cx="12191999" cy="523862"/>
          </a:xfrm>
          <a:prstGeom prst="rect">
            <a:avLst/>
          </a:prstGeom>
          <a:noFill/>
          <a:ln>
            <a:noFill/>
          </a:ln>
        </p:spPr>
        <p:txBody>
          <a:bodyPr wrap="squar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1400" b="1" dirty="0">
                <a:solidFill>
                  <a:srgbClr val="C00000"/>
                </a:solidFill>
                <a:latin typeface="Arial" pitchFamily="34" charset="0"/>
              </a:rPr>
              <a:t>Whilst the use of Google Maps has increased significantly,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1400" b="1" dirty="0">
                <a:solidFill>
                  <a:srgbClr val="C00000"/>
                </a:solidFill>
                <a:latin typeface="Arial" pitchFamily="34" charset="0"/>
              </a:rPr>
              <a:t>radio remains the single most used source of traffic and travel information.</a:t>
            </a:r>
            <a:endParaRPr lang="en-GB" altLang="en-US" sz="1200" i="1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10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>
            <a:extLst>
              <a:ext uri="{FF2B5EF4-FFF2-40B4-BE49-F238E27FC236}">
                <a16:creationId xmlns:a16="http://schemas.microsoft.com/office/drawing/2014/main" id="{CCEDE5F9-A82B-A47A-CE40-A46547F062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4995577"/>
              </p:ext>
            </p:extLst>
          </p:nvPr>
        </p:nvGraphicFramePr>
        <p:xfrm>
          <a:off x="736599" y="1880687"/>
          <a:ext cx="10564267" cy="417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18">
            <a:extLst>
              <a:ext uri="{FF2B5EF4-FFF2-40B4-BE49-F238E27FC236}">
                <a16:creationId xmlns:a16="http://schemas.microsoft.com/office/drawing/2014/main" id="{AFE39D77-BA59-9BDE-B64D-605775B25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620713"/>
            <a:ext cx="11763375" cy="25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GB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Q    When you’re getting ready in the morning, how do you get your traffic and travel updates?</a:t>
            </a:r>
            <a:endParaRPr lang="en-GB" altLang="en-US" sz="1000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73C617C2-F2EE-FA0B-55A7-1C38A4969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20663"/>
            <a:ext cx="8715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Arial" panose="020B0604020202020204" pitchFamily="34" charset="0"/>
              </a:rPr>
              <a:t>TRAFFIC &amp; TRAVEL UPDATES IN THE MORNING - 1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48F22F-CE0F-D4BD-14CA-0255EFE0E7E0}"/>
              </a:ext>
            </a:extLst>
          </p:cNvPr>
          <p:cNvGrpSpPr/>
          <p:nvPr/>
        </p:nvGrpSpPr>
        <p:grpSpPr>
          <a:xfrm>
            <a:off x="218433" y="6148855"/>
            <a:ext cx="11782097" cy="641987"/>
            <a:chOff x="218433" y="6148855"/>
            <a:chExt cx="11782097" cy="64198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A160580-27AB-88A7-8D2A-76389154624C}"/>
                </a:ext>
              </a:extLst>
            </p:cNvPr>
            <p:cNvGrpSpPr/>
            <p:nvPr/>
          </p:nvGrpSpPr>
          <p:grpSpPr>
            <a:xfrm>
              <a:off x="218433" y="6148855"/>
              <a:ext cx="11782097" cy="641987"/>
              <a:chOff x="218433" y="6148855"/>
              <a:chExt cx="11782097" cy="641987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00E7D02-DCDD-6899-BA6D-00539D1B9579}"/>
                  </a:ext>
                </a:extLst>
              </p:cNvPr>
              <p:cNvSpPr/>
              <p:nvPr/>
            </p:nvSpPr>
            <p:spPr bwMode="auto">
              <a:xfrm>
                <a:off x="5725673" y="6326191"/>
                <a:ext cx="163512" cy="128588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B1882B8-F053-A9FB-E3F4-AF38A1A95C20}"/>
                  </a:ext>
                </a:extLst>
              </p:cNvPr>
              <p:cNvSpPr/>
              <p:nvPr/>
            </p:nvSpPr>
            <p:spPr bwMode="auto">
              <a:xfrm>
                <a:off x="6351441" y="6324959"/>
                <a:ext cx="163512" cy="128588"/>
              </a:xfrm>
              <a:prstGeom prst="rect">
                <a:avLst/>
              </a:prstGeom>
              <a:solidFill>
                <a:srgbClr val="C00000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pic>
            <p:nvPicPr>
              <p:cNvPr id="8" name="Picture 5" descr="ChapmanPPT_bkgd2a">
                <a:extLst>
                  <a:ext uri="{FF2B5EF4-FFF2-40B4-BE49-F238E27FC236}">
                    <a16:creationId xmlns:a16="http://schemas.microsoft.com/office/drawing/2014/main" id="{7E31AA06-1CF5-B4B8-3F07-DBE4B1C297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8230" y="6148855"/>
                <a:ext cx="2232300" cy="526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4" descr="GTN UK">
                <a:extLst>
                  <a:ext uri="{FF2B5EF4-FFF2-40B4-BE49-F238E27FC236}">
                    <a16:creationId xmlns:a16="http://schemas.microsoft.com/office/drawing/2014/main" id="{E34F7AE5-EC66-1BA1-C12C-7BFDD08D0C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390" b="12381"/>
              <a:stretch/>
            </p:blipFill>
            <p:spPr bwMode="auto">
              <a:xfrm>
                <a:off x="218433" y="6166226"/>
                <a:ext cx="1593929" cy="6246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9AA1A34-EF3A-DC00-1986-0E3E574FC2C8}"/>
                </a:ext>
              </a:extLst>
            </p:cNvPr>
            <p:cNvGrpSpPr/>
            <p:nvPr/>
          </p:nvGrpSpPr>
          <p:grpSpPr>
            <a:xfrm>
              <a:off x="4824481" y="6236508"/>
              <a:ext cx="2232300" cy="316539"/>
              <a:chOff x="4824481" y="6236508"/>
              <a:chExt cx="2232300" cy="31653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FAF5F1-D42A-E7E6-BD96-7D87A89E4627}"/>
                  </a:ext>
                </a:extLst>
              </p:cNvPr>
              <p:cNvSpPr/>
              <p:nvPr/>
            </p:nvSpPr>
            <p:spPr bwMode="auto">
              <a:xfrm>
                <a:off x="4824481" y="6236508"/>
                <a:ext cx="2232300" cy="316539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74A6776-CD71-9DB8-FF77-BBC0A8E8BC13}"/>
                  </a:ext>
                </a:extLst>
              </p:cNvPr>
              <p:cNvSpPr/>
              <p:nvPr/>
            </p:nvSpPr>
            <p:spPr bwMode="auto">
              <a:xfrm>
                <a:off x="5005279" y="6258736"/>
                <a:ext cx="1963999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Stage 1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</a:t>
                </a:r>
                <a:r>
                  <a:rPr lang="en-GB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       </a:t>
                </a:r>
                <a:r>
                  <a:rPr lang="en-GB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2016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</a:t>
                </a: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   </a:t>
                </a: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</a:t>
                </a:r>
                <a:r>
                  <a:rPr lang="en-GB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2023</a:t>
                </a:r>
                <a:endParaRPr lang="en-GB" sz="1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10" name="Text Box 1068">
            <a:extLst>
              <a:ext uri="{FF2B5EF4-FFF2-40B4-BE49-F238E27FC236}">
                <a16:creationId xmlns:a16="http://schemas.microsoft.com/office/drawing/2014/main" id="{5B3B98E9-5464-B32D-9237-E4C16C0CC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906210"/>
            <a:ext cx="298450" cy="247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1000" b="1" dirty="0">
                <a:solidFill>
                  <a:schemeClr val="bg1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86D1D7FF-02CA-6B0F-2292-808D6FB08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4465"/>
            <a:ext cx="12191999" cy="523862"/>
          </a:xfrm>
          <a:prstGeom prst="rect">
            <a:avLst/>
          </a:prstGeom>
          <a:noFill/>
          <a:ln>
            <a:noFill/>
          </a:ln>
        </p:spPr>
        <p:txBody>
          <a:bodyPr wrap="squar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1400" b="1" dirty="0">
                <a:solidFill>
                  <a:srgbClr val="C00000"/>
                </a:solidFill>
                <a:latin typeface="Arial" pitchFamily="34" charset="0"/>
              </a:rPr>
              <a:t>Seven in ten listeners will get traffic and travel updates from the radio as part of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1400" b="1" dirty="0">
                <a:solidFill>
                  <a:srgbClr val="C00000"/>
                </a:solidFill>
                <a:latin typeface="Arial" pitchFamily="34" charset="0"/>
              </a:rPr>
              <a:t>their morning routine, significantly ahead of other sources. </a:t>
            </a:r>
            <a:endParaRPr lang="en-GB" altLang="en-US" sz="1200" i="1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50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>
            <a:extLst>
              <a:ext uri="{FF2B5EF4-FFF2-40B4-BE49-F238E27FC236}">
                <a16:creationId xmlns:a16="http://schemas.microsoft.com/office/drawing/2014/main" id="{73C617C2-F2EE-FA0B-55A7-1C38A4969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20663"/>
            <a:ext cx="8715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Arial" panose="020B0604020202020204" pitchFamily="34" charset="0"/>
              </a:rPr>
              <a:t>TRAFFIC &amp; TRAVEL UPDATES IN THE MORNING - 2 </a:t>
            </a:r>
          </a:p>
        </p:txBody>
      </p:sp>
      <p:graphicFrame>
        <p:nvGraphicFramePr>
          <p:cNvPr id="3" name="Object 1">
            <a:extLst>
              <a:ext uri="{FF2B5EF4-FFF2-40B4-BE49-F238E27FC236}">
                <a16:creationId xmlns:a16="http://schemas.microsoft.com/office/drawing/2014/main" id="{CCEDE5F9-A82B-A47A-CE40-A46547F062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0877268"/>
              </p:ext>
            </p:extLst>
          </p:nvPr>
        </p:nvGraphicFramePr>
        <p:xfrm>
          <a:off x="736599" y="1880687"/>
          <a:ext cx="10564267" cy="417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7231560B-5B22-A17D-D931-2A8EA40D3F17}"/>
              </a:ext>
            </a:extLst>
          </p:cNvPr>
          <p:cNvGrpSpPr/>
          <p:nvPr/>
        </p:nvGrpSpPr>
        <p:grpSpPr>
          <a:xfrm>
            <a:off x="218433" y="6148855"/>
            <a:ext cx="11782097" cy="641987"/>
            <a:chOff x="218433" y="6148855"/>
            <a:chExt cx="11782097" cy="64198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218463D-9117-78B9-9B23-65858CB5220F}"/>
                </a:ext>
              </a:extLst>
            </p:cNvPr>
            <p:cNvSpPr/>
            <p:nvPr/>
          </p:nvSpPr>
          <p:spPr bwMode="auto">
            <a:xfrm>
              <a:off x="4824481" y="6236508"/>
              <a:ext cx="2232300" cy="316539"/>
            </a:xfrm>
            <a:prstGeom prst="rect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4D1506A-8823-4C6E-8C2A-AF2D02ADECAB}"/>
                </a:ext>
              </a:extLst>
            </p:cNvPr>
            <p:cNvSpPr/>
            <p:nvPr/>
          </p:nvSpPr>
          <p:spPr bwMode="auto">
            <a:xfrm>
              <a:off x="5005279" y="6258736"/>
              <a:ext cx="200888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GB" altLang="en-US" sz="10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2023</a:t>
              </a:r>
              <a:r>
                <a:rPr lang="en-GB" altLang="en-US" sz="9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     </a:t>
              </a:r>
              <a:r>
                <a:rPr lang="en-GB" altLang="en-US" sz="8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  </a:t>
              </a:r>
              <a:r>
                <a:rPr lang="en-GB" altLang="en-US" sz="9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          </a:t>
              </a:r>
              <a:r>
                <a:rPr lang="en-GB" altLang="en-US" sz="8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Stage 1</a:t>
              </a:r>
              <a:r>
                <a:rPr lang="en-GB" altLang="en-US" sz="9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 </a:t>
              </a:r>
              <a:r>
                <a:rPr lang="en-GB" altLang="en-US" sz="10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  </a:t>
              </a:r>
              <a:r>
                <a:rPr lang="en-GB" altLang="en-US" sz="9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  </a:t>
              </a:r>
              <a:r>
                <a:rPr lang="en-GB" altLang="en-US" sz="10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   </a:t>
              </a:r>
              <a:r>
                <a:rPr lang="en-GB" altLang="en-US" sz="8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Stage 2</a:t>
              </a:r>
              <a:endParaRPr lang="en-GB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6DF43C1-62AC-9641-89B3-B8E22D279DCC}"/>
                </a:ext>
              </a:extLst>
            </p:cNvPr>
            <p:cNvSpPr/>
            <p:nvPr/>
          </p:nvSpPr>
          <p:spPr bwMode="auto">
            <a:xfrm>
              <a:off x="5725663" y="6326188"/>
              <a:ext cx="163511" cy="128588"/>
            </a:xfrm>
            <a:prstGeom prst="rect">
              <a:avLst/>
            </a:prstGeom>
            <a:solidFill>
              <a:srgbClr val="C00000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34D76B2-05BB-F2C2-25C0-42B96C353C0A}"/>
                </a:ext>
              </a:extLst>
            </p:cNvPr>
            <p:cNvSpPr/>
            <p:nvPr/>
          </p:nvSpPr>
          <p:spPr bwMode="auto">
            <a:xfrm>
              <a:off x="6351441" y="6324959"/>
              <a:ext cx="163512" cy="128588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pic>
          <p:nvPicPr>
            <p:cNvPr id="12" name="Picture 5" descr="ChapmanPPT_bkgd2a">
              <a:extLst>
                <a:ext uri="{FF2B5EF4-FFF2-40B4-BE49-F238E27FC236}">
                  <a16:creationId xmlns:a16="http://schemas.microsoft.com/office/drawing/2014/main" id="{041FCC7A-25A6-64AA-F42D-1567536038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8230" y="6148855"/>
              <a:ext cx="2232300" cy="526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 descr="GTN UK">
              <a:extLst>
                <a:ext uri="{FF2B5EF4-FFF2-40B4-BE49-F238E27FC236}">
                  <a16:creationId xmlns:a16="http://schemas.microsoft.com/office/drawing/2014/main" id="{5D631B4E-92AC-F097-5203-E4D2138B62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90" b="12381"/>
            <a:stretch/>
          </p:blipFill>
          <p:spPr bwMode="auto">
            <a:xfrm>
              <a:off x="218433" y="6166226"/>
              <a:ext cx="1593929" cy="624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 Box 1068">
            <a:extLst>
              <a:ext uri="{FF2B5EF4-FFF2-40B4-BE49-F238E27FC236}">
                <a16:creationId xmlns:a16="http://schemas.microsoft.com/office/drawing/2014/main" id="{357128EC-F195-84BC-57DE-810D7E359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906210"/>
            <a:ext cx="298450" cy="2476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Helvetica-Narrow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1000" b="1" dirty="0">
                <a:solidFill>
                  <a:schemeClr val="bg1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C15B648F-E694-4313-5DBB-01DDC40DC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620713"/>
            <a:ext cx="11763375" cy="25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GB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Q    When you’re getting ready in the morning, how do you get your traffic and travel updates?</a:t>
            </a:r>
            <a:endParaRPr lang="en-GB" altLang="en-US" sz="1000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EA4F658F-F457-EA9F-4CE4-FECD6139E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84465"/>
            <a:ext cx="12191999" cy="523862"/>
          </a:xfrm>
          <a:prstGeom prst="rect">
            <a:avLst/>
          </a:prstGeom>
          <a:noFill/>
          <a:ln>
            <a:noFill/>
          </a:ln>
        </p:spPr>
        <p:txBody>
          <a:bodyPr wrap="squar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GB" altLang="en-US" sz="14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</a:rPr>
              <a:t>When listeners are thinking about their actual behaviour on a particular day, the popularity of radio updates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en-GB" altLang="en-US" sz="14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</a:rPr>
              <a:t>is more widespread, whereas actual use of other sources drops back significantly.</a:t>
            </a:r>
            <a:endParaRPr lang="en-GB" altLang="en-US" sz="1400" i="1" dirty="0">
              <a:solidFill>
                <a:schemeClr val="accent4">
                  <a:lumMod val="7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0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8">
            <a:extLst>
              <a:ext uri="{FF2B5EF4-FFF2-40B4-BE49-F238E27FC236}">
                <a16:creationId xmlns:a16="http://schemas.microsoft.com/office/drawing/2014/main" id="{73C617C2-F2EE-FA0B-55A7-1C38A4969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220663"/>
            <a:ext cx="8715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Arial" panose="020B0604020202020204" pitchFamily="34" charset="0"/>
              </a:rPr>
              <a:t>TRAFFIC &amp; TRAVEL UPDATES IN THE MORNING - 4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4479EE-2C3F-7D69-392F-C11454E9F5B7}"/>
              </a:ext>
            </a:extLst>
          </p:cNvPr>
          <p:cNvSpPr txBox="1"/>
          <p:nvPr/>
        </p:nvSpPr>
        <p:spPr>
          <a:xfrm>
            <a:off x="1261432" y="1453358"/>
            <a:ext cx="22355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I wake up to </a:t>
            </a:r>
            <a:r>
              <a:rPr lang="en-GB" sz="1200" dirty="0">
                <a:solidFill>
                  <a:srgbClr val="FF0000"/>
                </a:solidFill>
              </a:rPr>
              <a:t>local radio</a:t>
            </a:r>
            <a:r>
              <a:rPr lang="en-GB" sz="1200" dirty="0"/>
              <a:t> and this </a:t>
            </a:r>
            <a:r>
              <a:rPr lang="en-GB" sz="1200" dirty="0">
                <a:solidFill>
                  <a:srgbClr val="FF0000"/>
                </a:solidFill>
              </a:rPr>
              <a:t>gives me the traffic reports</a:t>
            </a:r>
            <a:r>
              <a:rPr lang="en-GB" sz="1200" dirty="0"/>
              <a:t> I need. For any other traffic I might use </a:t>
            </a:r>
            <a:r>
              <a:rPr lang="en-GB" sz="1200" dirty="0">
                <a:solidFill>
                  <a:srgbClr val="FF0000"/>
                </a:solidFill>
              </a:rPr>
              <a:t>Waze</a:t>
            </a:r>
            <a:r>
              <a:rPr lang="en-GB" sz="1200" dirty="0"/>
              <a:t> for a journey.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33AD71-7EE5-8100-754D-9116C4446DDD}"/>
              </a:ext>
            </a:extLst>
          </p:cNvPr>
          <p:cNvSpPr txBox="1"/>
          <p:nvPr/>
        </p:nvSpPr>
        <p:spPr>
          <a:xfrm>
            <a:off x="9149497" y="3443742"/>
            <a:ext cx="16671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From the radio</a:t>
            </a:r>
            <a:r>
              <a:rPr lang="en-GB" sz="1200" dirty="0"/>
              <a:t>. I can carry on getting ready for work without visual distraction.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264CAD-9F9B-18D4-B6FD-10FFB32EF946}"/>
              </a:ext>
            </a:extLst>
          </p:cNvPr>
          <p:cNvSpPr txBox="1"/>
          <p:nvPr/>
        </p:nvSpPr>
        <p:spPr>
          <a:xfrm>
            <a:off x="1230580" y="2944558"/>
            <a:ext cx="23661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I </a:t>
            </a:r>
            <a:r>
              <a:rPr lang="en-GB" sz="1200" dirty="0">
                <a:solidFill>
                  <a:srgbClr val="FF0000"/>
                </a:solidFill>
              </a:rPr>
              <a:t>usually get it from the radio updates </a:t>
            </a:r>
            <a:r>
              <a:rPr lang="en-GB" sz="1200" dirty="0"/>
              <a:t>but when I make a journey that isn't usual or a bit long I check the </a:t>
            </a:r>
            <a:r>
              <a:rPr lang="en-GB" sz="1200" dirty="0">
                <a:solidFill>
                  <a:srgbClr val="FF0000"/>
                </a:solidFill>
              </a:rPr>
              <a:t>map apps </a:t>
            </a:r>
            <a:r>
              <a:rPr lang="en-GB" sz="1200" dirty="0"/>
              <a:t>on my phone.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189D8D-9E0D-983C-C36C-483854122BD1}"/>
              </a:ext>
            </a:extLst>
          </p:cNvPr>
          <p:cNvSpPr txBox="1"/>
          <p:nvPr/>
        </p:nvSpPr>
        <p:spPr>
          <a:xfrm>
            <a:off x="5694816" y="5256996"/>
            <a:ext cx="2897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cs typeface="Arial" panose="020B0604020202020204" pitchFamily="34" charset="0"/>
              </a:rPr>
              <a:t>I listen to the </a:t>
            </a:r>
            <a:r>
              <a:rPr lang="en-GB" sz="1200" dirty="0">
                <a:solidFill>
                  <a:srgbClr val="FF0000"/>
                </a:solidFill>
                <a:cs typeface="Arial" panose="020B0604020202020204" pitchFamily="34" charset="0"/>
              </a:rPr>
              <a:t>radio for any updates </a:t>
            </a:r>
            <a:r>
              <a:rPr lang="en-GB" sz="1200" dirty="0">
                <a:cs typeface="Arial" panose="020B0604020202020204" pitchFamily="34" charset="0"/>
              </a:rPr>
              <a:t>as they are always correct. </a:t>
            </a:r>
            <a:r>
              <a:rPr lang="en-GB" sz="1200" dirty="0">
                <a:solidFill>
                  <a:srgbClr val="FF0000"/>
                </a:solidFill>
                <a:cs typeface="Arial" panose="020B0604020202020204" pitchFamily="34" charset="0"/>
              </a:rPr>
              <a:t>Nextdoor app </a:t>
            </a:r>
            <a:r>
              <a:rPr lang="en-GB" sz="1200" dirty="0">
                <a:cs typeface="Arial" panose="020B0604020202020204" pitchFamily="34" charset="0"/>
              </a:rPr>
              <a:t>is also a good update for local roads.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5BE9FA-C6B0-3C88-F9E2-38F4B629253B}"/>
              </a:ext>
            </a:extLst>
          </p:cNvPr>
          <p:cNvSpPr txBox="1"/>
          <p:nvPr/>
        </p:nvSpPr>
        <p:spPr>
          <a:xfrm>
            <a:off x="2355149" y="5213363"/>
            <a:ext cx="26941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 I turn on the </a:t>
            </a:r>
            <a:r>
              <a:rPr lang="en-GB" sz="1200" dirty="0">
                <a:solidFill>
                  <a:srgbClr val="FF0000"/>
                </a:solidFill>
              </a:rPr>
              <a:t>radio</a:t>
            </a:r>
            <a:r>
              <a:rPr lang="en-GB" sz="1200" dirty="0"/>
              <a:t> and </a:t>
            </a:r>
            <a:r>
              <a:rPr lang="en-GB" sz="1200" dirty="0">
                <a:solidFill>
                  <a:srgbClr val="FF0000"/>
                </a:solidFill>
              </a:rPr>
              <a:t>that is the main source </a:t>
            </a:r>
            <a:r>
              <a:rPr lang="en-GB" sz="1200" dirty="0"/>
              <a:t>of traffic information. My </a:t>
            </a:r>
            <a:r>
              <a:rPr lang="en-GB" sz="1200" dirty="0">
                <a:solidFill>
                  <a:srgbClr val="FF0000"/>
                </a:solidFill>
              </a:rPr>
              <a:t>GPS </a:t>
            </a:r>
            <a:r>
              <a:rPr lang="en-GB" sz="1200" dirty="0"/>
              <a:t>also alerts me if there are delays on my route, such as works or accidents.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1C811858-0E68-022C-C922-07D5E150D899}"/>
              </a:ext>
            </a:extLst>
          </p:cNvPr>
          <p:cNvSpPr/>
          <p:nvPr/>
        </p:nvSpPr>
        <p:spPr>
          <a:xfrm>
            <a:off x="922929" y="1222401"/>
            <a:ext cx="2719449" cy="1245436"/>
          </a:xfrm>
          <a:prstGeom prst="wedgeEllipseCallout">
            <a:avLst>
              <a:gd name="adj1" fmla="val 49909"/>
              <a:gd name="adj2" fmla="val 6440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B1535419-BC09-A7A7-C780-D1E602497902}"/>
              </a:ext>
            </a:extLst>
          </p:cNvPr>
          <p:cNvSpPr/>
          <p:nvPr/>
        </p:nvSpPr>
        <p:spPr>
          <a:xfrm>
            <a:off x="8427284" y="1943100"/>
            <a:ext cx="2967594" cy="1025950"/>
          </a:xfrm>
          <a:prstGeom prst="wedgeEllipseCallout">
            <a:avLst>
              <a:gd name="adj1" fmla="val -48680"/>
              <a:gd name="adj2" fmla="val 66811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62BD9101-1B60-4DD0-F4EF-1B0F10E250A0}"/>
              </a:ext>
            </a:extLst>
          </p:cNvPr>
          <p:cNvSpPr/>
          <p:nvPr/>
        </p:nvSpPr>
        <p:spPr>
          <a:xfrm>
            <a:off x="2161427" y="5004753"/>
            <a:ext cx="3040083" cy="1245436"/>
          </a:xfrm>
          <a:prstGeom prst="wedgeEllipseCallout">
            <a:avLst>
              <a:gd name="adj1" fmla="val 59864"/>
              <a:gd name="adj2" fmla="val -53982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1C80844A-934E-68BE-12AB-BB3EB296666A}"/>
              </a:ext>
            </a:extLst>
          </p:cNvPr>
          <p:cNvSpPr/>
          <p:nvPr/>
        </p:nvSpPr>
        <p:spPr>
          <a:xfrm>
            <a:off x="1113559" y="2876435"/>
            <a:ext cx="2483180" cy="934745"/>
          </a:xfrm>
          <a:prstGeom prst="wedgeRoundRectCallout">
            <a:avLst>
              <a:gd name="adj1" fmla="val 49909"/>
              <a:gd name="adj2" fmla="val 68724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27E47BA5-ED50-A560-DE95-C7ED33DCAB97}"/>
              </a:ext>
            </a:extLst>
          </p:cNvPr>
          <p:cNvSpPr/>
          <p:nvPr/>
        </p:nvSpPr>
        <p:spPr>
          <a:xfrm>
            <a:off x="5533510" y="5245121"/>
            <a:ext cx="3095913" cy="677445"/>
          </a:xfrm>
          <a:prstGeom prst="wedgeRoundRectCallout">
            <a:avLst>
              <a:gd name="adj1" fmla="val -2330"/>
              <a:gd name="adj2" fmla="val -89554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6FA07E9D-13A3-AEC9-1EC6-C3172E37B6D4}"/>
              </a:ext>
            </a:extLst>
          </p:cNvPr>
          <p:cNvSpPr/>
          <p:nvPr/>
        </p:nvSpPr>
        <p:spPr>
          <a:xfrm>
            <a:off x="8996796" y="3329470"/>
            <a:ext cx="1864492" cy="1034375"/>
          </a:xfrm>
          <a:prstGeom prst="wedgeRoundRectCallout">
            <a:avLst>
              <a:gd name="adj1" fmla="val -77632"/>
              <a:gd name="adj2" fmla="val 9014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7F04AA14-20C6-D443-63D4-C197440EA5BE}"/>
              </a:ext>
            </a:extLst>
          </p:cNvPr>
          <p:cNvSpPr/>
          <p:nvPr/>
        </p:nvSpPr>
        <p:spPr>
          <a:xfrm>
            <a:off x="492112" y="4219778"/>
            <a:ext cx="2819800" cy="845694"/>
          </a:xfrm>
          <a:prstGeom prst="wedgeEllipseCallout">
            <a:avLst>
              <a:gd name="adj1" fmla="val 65475"/>
              <a:gd name="adj2" fmla="val -58835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A2BC3B-9B4D-987A-D648-F5AAA5D4E29D}"/>
              </a:ext>
            </a:extLst>
          </p:cNvPr>
          <p:cNvSpPr txBox="1"/>
          <p:nvPr/>
        </p:nvSpPr>
        <p:spPr>
          <a:xfrm>
            <a:off x="9263451" y="4952832"/>
            <a:ext cx="20009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From radio</a:t>
            </a:r>
            <a:r>
              <a:rPr lang="en-GB" sz="1200" dirty="0"/>
              <a:t>, whilst getting into my work wear. For ease.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653475-A1B1-5273-33F4-495A772CECB0}"/>
              </a:ext>
            </a:extLst>
          </p:cNvPr>
          <p:cNvSpPr txBox="1"/>
          <p:nvPr/>
        </p:nvSpPr>
        <p:spPr>
          <a:xfrm>
            <a:off x="8755783" y="2144491"/>
            <a:ext cx="25205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Always </a:t>
            </a:r>
            <a:r>
              <a:rPr lang="en-GB" sz="1200" dirty="0">
                <a:solidFill>
                  <a:srgbClr val="FF0000"/>
                </a:solidFill>
              </a:rPr>
              <a:t>listen to local radio stations</a:t>
            </a:r>
            <a:r>
              <a:rPr lang="en-GB" sz="1200" dirty="0"/>
              <a:t>.   Prefer to listen to radio whilst getting ready.  Do not trust social media.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C6FE21-A498-7753-3186-3D95830E7B6A}"/>
              </a:ext>
            </a:extLst>
          </p:cNvPr>
          <p:cNvSpPr txBox="1"/>
          <p:nvPr/>
        </p:nvSpPr>
        <p:spPr>
          <a:xfrm>
            <a:off x="7411039" y="839758"/>
            <a:ext cx="3035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Usually </a:t>
            </a:r>
            <a:r>
              <a:rPr lang="en-GB" sz="1200" dirty="0">
                <a:solidFill>
                  <a:srgbClr val="FF0000"/>
                </a:solidFill>
              </a:rPr>
              <a:t>from the local radio stations </a:t>
            </a:r>
            <a:r>
              <a:rPr lang="en-GB" sz="1200" dirty="0"/>
              <a:t>i.e. Capital, Heart or Radio Wales. These stations are local to my area here in South Wales.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977C6F47-AD3C-22E1-D2EB-31F77DD16E69}"/>
              </a:ext>
            </a:extLst>
          </p:cNvPr>
          <p:cNvSpPr/>
          <p:nvPr/>
        </p:nvSpPr>
        <p:spPr>
          <a:xfrm>
            <a:off x="7303722" y="801658"/>
            <a:ext cx="3080437" cy="754797"/>
          </a:xfrm>
          <a:prstGeom prst="wedgeRoundRectCallout">
            <a:avLst>
              <a:gd name="adj1" fmla="val -54957"/>
              <a:gd name="adj2" fmla="val 86412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418A7DF9-3D82-C9B5-C987-495A3EB74822}"/>
              </a:ext>
            </a:extLst>
          </p:cNvPr>
          <p:cNvSpPr/>
          <p:nvPr/>
        </p:nvSpPr>
        <p:spPr>
          <a:xfrm>
            <a:off x="8880088" y="4801417"/>
            <a:ext cx="2581342" cy="764496"/>
          </a:xfrm>
          <a:prstGeom prst="wedgeEllipseCallout">
            <a:avLst>
              <a:gd name="adj1" fmla="val -65671"/>
              <a:gd name="adj2" fmla="val -84944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9A02D5-B4E3-642B-610D-9C6411BFACC9}"/>
              </a:ext>
            </a:extLst>
          </p:cNvPr>
          <p:cNvSpPr txBox="1"/>
          <p:nvPr/>
        </p:nvSpPr>
        <p:spPr>
          <a:xfrm>
            <a:off x="811119" y="4312842"/>
            <a:ext cx="22622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Initially listen to the local radio</a:t>
            </a:r>
            <a:r>
              <a:rPr lang="en-GB" sz="1200" dirty="0"/>
              <a:t>, and if I have any concerns I would check on a </a:t>
            </a:r>
            <a:r>
              <a:rPr lang="en-GB" sz="1200" dirty="0">
                <a:solidFill>
                  <a:srgbClr val="FF0000"/>
                </a:solidFill>
              </a:rPr>
              <a:t>travel website</a:t>
            </a:r>
            <a:r>
              <a:rPr lang="en-GB" sz="1200" dirty="0"/>
              <a:t>. </a:t>
            </a: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DB56EBF0-C775-309A-3C36-D8CFA78B5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620713"/>
            <a:ext cx="11763375" cy="25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defRPr/>
            </a:pPr>
            <a:r>
              <a:rPr lang="en-GB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</a:rPr>
              <a:t>Q    When you’re getting ready in the morning, how do you get your traffic and travel updates and why?</a:t>
            </a:r>
            <a:endParaRPr lang="en-GB" altLang="en-US" sz="1000" i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D9C52A1-C4B6-07F5-06A0-A4FA1C804752}"/>
              </a:ext>
            </a:extLst>
          </p:cNvPr>
          <p:cNvGrpSpPr/>
          <p:nvPr/>
        </p:nvGrpSpPr>
        <p:grpSpPr>
          <a:xfrm>
            <a:off x="3867149" y="1943100"/>
            <a:ext cx="4457701" cy="2971800"/>
            <a:chOff x="3867149" y="1943100"/>
            <a:chExt cx="4457701" cy="297180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291EF45-63C9-3120-47D4-7E5D47F1A7B8}"/>
                </a:ext>
              </a:extLst>
            </p:cNvPr>
            <p:cNvGrpSpPr/>
            <p:nvPr/>
          </p:nvGrpSpPr>
          <p:grpSpPr>
            <a:xfrm>
              <a:off x="3867150" y="1943100"/>
              <a:ext cx="4457700" cy="2971800"/>
              <a:chOff x="3867150" y="1943100"/>
              <a:chExt cx="4457700" cy="2971800"/>
            </a:xfrm>
          </p:grpSpPr>
          <p:pic>
            <p:nvPicPr>
              <p:cNvPr id="23" name="Picture 2" descr="People do not have time to have a relaxed breakfast at home with their family, research has shown">
                <a:extLst>
                  <a:ext uri="{FF2B5EF4-FFF2-40B4-BE49-F238E27FC236}">
                    <a16:creationId xmlns:a16="http://schemas.microsoft.com/office/drawing/2014/main" id="{66E34FA5-65C3-AB87-479C-34F7FE3878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7150" y="1943100"/>
                <a:ext cx="4457700" cy="2971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EF88B40-5CAE-2FF8-AA44-C9D39D6588E0}"/>
                  </a:ext>
                </a:extLst>
              </p:cNvPr>
              <p:cNvCxnSpPr/>
              <p:nvPr/>
            </p:nvCxnSpPr>
            <p:spPr>
              <a:xfrm flipV="1">
                <a:off x="8317840" y="1943100"/>
                <a:ext cx="0" cy="1111752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92FC60F4-E5A6-8F8C-9A8A-DEED0DCF81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23123" y="1945369"/>
                <a:ext cx="294717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3C79439-BF62-2A09-EC50-807230CF4E11}"/>
                </a:ext>
              </a:extLst>
            </p:cNvPr>
            <p:cNvGrpSpPr/>
            <p:nvPr/>
          </p:nvGrpSpPr>
          <p:grpSpPr>
            <a:xfrm>
              <a:off x="3867149" y="2055688"/>
              <a:ext cx="4450691" cy="2859212"/>
              <a:chOff x="3867149" y="1943100"/>
              <a:chExt cx="4450691" cy="2859212"/>
            </a:xfrm>
          </p:grpSpPr>
          <p:pic>
            <p:nvPicPr>
              <p:cNvPr id="31" name="Picture 2" descr="People do not have time to have a relaxed breakfast at home with their family, research has shown">
                <a:extLst>
                  <a:ext uri="{FF2B5EF4-FFF2-40B4-BE49-F238E27FC236}">
                    <a16:creationId xmlns:a16="http://schemas.microsoft.com/office/drawing/2014/main" id="{1E70798B-5379-8F07-23F8-FD0083BA9B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9" t="88956" r="86860" b="5067"/>
              <a:stretch/>
            </p:blipFill>
            <p:spPr bwMode="auto">
              <a:xfrm>
                <a:off x="3867149" y="4624686"/>
                <a:ext cx="566555" cy="1776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904DA54-4B84-8A45-E471-C58F30D6603C}"/>
                  </a:ext>
                </a:extLst>
              </p:cNvPr>
              <p:cNvCxnSpPr/>
              <p:nvPr/>
            </p:nvCxnSpPr>
            <p:spPr>
              <a:xfrm flipV="1">
                <a:off x="8317840" y="1943100"/>
                <a:ext cx="0" cy="1111752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BFCBBFE2-8A01-A1B3-BE52-57D4401BC4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23123" y="1945369"/>
                <a:ext cx="294717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35E82FD-A074-9EB2-5F76-54DEFE7577A8}"/>
              </a:ext>
            </a:extLst>
          </p:cNvPr>
          <p:cNvGrpSpPr/>
          <p:nvPr/>
        </p:nvGrpSpPr>
        <p:grpSpPr>
          <a:xfrm>
            <a:off x="218433" y="6148855"/>
            <a:ext cx="11782097" cy="641987"/>
            <a:chOff x="218433" y="6148855"/>
            <a:chExt cx="11782097" cy="64198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AC32641-685F-80FC-AFD7-7D984F85EF05}"/>
                </a:ext>
              </a:extLst>
            </p:cNvPr>
            <p:cNvGrpSpPr/>
            <p:nvPr/>
          </p:nvGrpSpPr>
          <p:grpSpPr>
            <a:xfrm>
              <a:off x="218433" y="6148855"/>
              <a:ext cx="11782097" cy="641987"/>
              <a:chOff x="218433" y="6148855"/>
              <a:chExt cx="11782097" cy="641987"/>
            </a:xfrm>
          </p:grpSpPr>
          <p:pic>
            <p:nvPicPr>
              <p:cNvPr id="8" name="Picture 5" descr="ChapmanPPT_bkgd2a">
                <a:extLst>
                  <a:ext uri="{FF2B5EF4-FFF2-40B4-BE49-F238E27FC236}">
                    <a16:creationId xmlns:a16="http://schemas.microsoft.com/office/drawing/2014/main" id="{45BB6D8A-71E1-1A54-B62F-2718A67C19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68230" y="6148855"/>
                <a:ext cx="2232300" cy="526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4" descr="GTN UK">
                <a:extLst>
                  <a:ext uri="{FF2B5EF4-FFF2-40B4-BE49-F238E27FC236}">
                    <a16:creationId xmlns:a16="http://schemas.microsoft.com/office/drawing/2014/main" id="{3EADA60C-D5D5-8713-3C0F-28E5330D3B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390" b="12381"/>
              <a:stretch/>
            </p:blipFill>
            <p:spPr bwMode="auto">
              <a:xfrm>
                <a:off x="218433" y="6166226"/>
                <a:ext cx="1593929" cy="6246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8245F82-73AE-FFC5-E24D-20B086040C02}"/>
                </a:ext>
              </a:extLst>
            </p:cNvPr>
            <p:cNvGrpSpPr/>
            <p:nvPr/>
          </p:nvGrpSpPr>
          <p:grpSpPr>
            <a:xfrm>
              <a:off x="5229314" y="6217054"/>
              <a:ext cx="2015505" cy="316539"/>
              <a:chOff x="5229314" y="6217054"/>
              <a:chExt cx="2015505" cy="316539"/>
            </a:xfrm>
          </p:grpSpPr>
          <p:sp>
            <p:nvSpPr>
              <p:cNvPr id="40" name="Speech Bubble: Rectangle with Corners Rounded 39">
                <a:extLst>
                  <a:ext uri="{FF2B5EF4-FFF2-40B4-BE49-F238E27FC236}">
                    <a16:creationId xmlns:a16="http://schemas.microsoft.com/office/drawing/2014/main" id="{11DB52A8-F491-1AD3-4B2F-841D360DA678}"/>
                  </a:ext>
                </a:extLst>
              </p:cNvPr>
              <p:cNvSpPr/>
              <p:nvPr/>
            </p:nvSpPr>
            <p:spPr>
              <a:xfrm>
                <a:off x="6238672" y="6315079"/>
                <a:ext cx="178386" cy="135383"/>
              </a:xfrm>
              <a:prstGeom prst="wedgeRoundRectCallout">
                <a:avLst>
                  <a:gd name="adj1" fmla="val -3984"/>
                  <a:gd name="adj2" fmla="val -70812"/>
                  <a:gd name="adj3" fmla="val 16667"/>
                </a:avLst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C1E324D-C97D-F383-1692-682CA313D072}"/>
                  </a:ext>
                </a:extLst>
              </p:cNvPr>
              <p:cNvSpPr/>
              <p:nvPr/>
            </p:nvSpPr>
            <p:spPr bwMode="auto">
              <a:xfrm>
                <a:off x="5229314" y="6217054"/>
                <a:ext cx="1852153" cy="316539"/>
              </a:xfrm>
              <a:prstGeom prst="rect">
                <a:avLst/>
              </a:pr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3871660-0E2B-0FF2-E0D0-A1CC63877A4B}"/>
                  </a:ext>
                </a:extLst>
              </p:cNvPr>
              <p:cNvSpPr/>
              <p:nvPr/>
            </p:nvSpPr>
            <p:spPr bwMode="auto">
              <a:xfrm>
                <a:off x="5417075" y="6262186"/>
                <a:ext cx="1827744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2023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  </a:t>
                </a:r>
                <a:r>
                  <a:rPr lang="en-GB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            </a:t>
                </a:r>
                <a:r>
                  <a:rPr lang="en-GB" altLang="en-US" sz="8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Stage 3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</a:t>
                </a: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</a:t>
                </a:r>
                <a:r>
                  <a:rPr lang="en-GB" altLang="en-US" sz="9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</a:t>
                </a:r>
                <a:r>
                  <a:rPr lang="en-GB" altLang="en-US" sz="1000" dirty="0">
                    <a:solidFill>
                      <a:schemeClr val="bg1">
                        <a:lumMod val="50000"/>
                      </a:schemeClr>
                    </a:solidFill>
                    <a:latin typeface="Arial" pitchFamily="34" charset="0"/>
                  </a:rPr>
                  <a:t>   </a:t>
                </a:r>
                <a:endParaRPr lang="en-GB" sz="1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335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2430</Words>
  <Application>Microsoft Office PowerPoint</Application>
  <PresentationFormat>Widescreen</PresentationFormat>
  <Paragraphs>272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Helvetica-Narrow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Chapman</dc:creator>
  <cp:lastModifiedBy>Tim McCabe</cp:lastModifiedBy>
  <cp:revision>70</cp:revision>
  <cp:lastPrinted>2023-04-26T06:49:28Z</cp:lastPrinted>
  <dcterms:created xsi:type="dcterms:W3CDTF">2023-03-13T10:15:53Z</dcterms:created>
  <dcterms:modified xsi:type="dcterms:W3CDTF">2023-06-22T11:20:22Z</dcterms:modified>
</cp:coreProperties>
</file>