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0" r:id="rId4"/>
    <p:sldId id="263" r:id="rId5"/>
    <p:sldId id="258" r:id="rId6"/>
    <p:sldId id="261" r:id="rId7"/>
    <p:sldId id="272" r:id="rId8"/>
    <p:sldId id="265" r:id="rId9"/>
    <p:sldId id="266" r:id="rId10"/>
    <p:sldId id="267" r:id="rId11"/>
    <p:sldId id="268" r:id="rId12"/>
    <p:sldId id="269" r:id="rId13"/>
    <p:sldId id="270" r:id="rId14"/>
    <p:sldId id="271" r:id="rId1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4CC"/>
    <a:srgbClr val="F5A9B7"/>
    <a:srgbClr val="E94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4660"/>
  </p:normalViewPr>
  <p:slideViewPr>
    <p:cSldViewPr snapToGrid="0">
      <p:cViewPr varScale="1">
        <p:scale>
          <a:sx n="89" d="100"/>
          <a:sy n="89" d="100"/>
        </p:scale>
        <p:origin x="3306" y="8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392114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133363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242630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40010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405936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49554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144230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369199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243322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97828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987502-1743-4F95-8484-734F18A73A0E}" type="datetimeFigureOut">
              <a:rPr lang="en-GB" smtClean="0"/>
              <a:t>14/11/2022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7BFF9-49DA-4656-8AB4-3E9FAEFC3EBB}" type="slidenum">
              <a:rPr lang="en-GB" smtClean="0"/>
              <a:t>‹#›</a:t>
            </a:fld>
            <a:endParaRPr lang="en-GB" dirty="0"/>
          </a:p>
        </p:txBody>
      </p:sp>
    </p:spTree>
    <p:extLst>
      <p:ext uri="{BB962C8B-B14F-4D97-AF65-F5344CB8AC3E}">
        <p14:creationId xmlns:p14="http://schemas.microsoft.com/office/powerpoint/2010/main" val="188120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6987502-1743-4F95-8484-734F18A73A0E}" type="datetimeFigureOut">
              <a:rPr lang="en-GB" smtClean="0"/>
              <a:t>14/11/2022</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8F7BFF9-49DA-4656-8AB4-3E9FAEFC3EBB}" type="slidenum">
              <a:rPr lang="en-GB" smtClean="0"/>
              <a:t>‹#›</a:t>
            </a:fld>
            <a:endParaRPr lang="en-GB" dirty="0"/>
          </a:p>
        </p:txBody>
      </p:sp>
    </p:spTree>
    <p:extLst>
      <p:ext uri="{BB962C8B-B14F-4D97-AF65-F5344CB8AC3E}">
        <p14:creationId xmlns:p14="http://schemas.microsoft.com/office/powerpoint/2010/main" val="2694866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udio@gtn.uk.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E17BBC-33C9-4820-ABC0-A3E2E260A88A}"/>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906000"/>
          </a:xfrm>
          <a:prstGeom prst="rect">
            <a:avLst/>
          </a:prstGeom>
          <a:noFill/>
        </p:spPr>
      </p:pic>
      <p:sp>
        <p:nvSpPr>
          <p:cNvPr id="5" name="Text Box 2">
            <a:extLst>
              <a:ext uri="{FF2B5EF4-FFF2-40B4-BE49-F238E27FC236}">
                <a16:creationId xmlns:a16="http://schemas.microsoft.com/office/drawing/2014/main" id="{F9D1E923-2DDE-45EF-A8DE-97B6334BCBEB}"/>
              </a:ext>
            </a:extLst>
          </p:cNvPr>
          <p:cNvSpPr txBox="1">
            <a:spLocks noChangeArrowheads="1"/>
          </p:cNvSpPr>
          <p:nvPr/>
        </p:nvSpPr>
        <p:spPr bwMode="auto">
          <a:xfrm>
            <a:off x="3229973" y="8274755"/>
            <a:ext cx="3495675" cy="16312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AU" sz="9600" b="1" kern="3600" dirty="0">
                <a:solidFill>
                  <a:srgbClr val="FFFFFF"/>
                </a:solidFill>
                <a:effectLst/>
                <a:latin typeface="HelveticaNeueLT Std"/>
                <a:ea typeface="Calibri" panose="020F0502020204030204" pitchFamily="34" charset="0"/>
                <a:cs typeface="Times New Roman" panose="02020603050405020304" pitchFamily="18" charset="0"/>
              </a:rPr>
              <a:t>2022</a:t>
            </a:r>
            <a:endParaRPr lang="en-GB" sz="9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34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0B57-3046-43DD-AD9D-0CFEBF214EA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4EAB142-7B8C-4A8E-AA3C-A83E0B99524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3BD91639-3EC7-4618-884F-5A485672A2B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6000"/>
          </a:xfrm>
          <a:prstGeom prst="rect">
            <a:avLst/>
          </a:prstGeom>
        </p:spPr>
      </p:pic>
      <p:sp>
        <p:nvSpPr>
          <p:cNvPr id="5" name="Oval 4">
            <a:extLst>
              <a:ext uri="{FF2B5EF4-FFF2-40B4-BE49-F238E27FC236}">
                <a16:creationId xmlns:a16="http://schemas.microsoft.com/office/drawing/2014/main" id="{59551E86-4E52-4B54-A00B-433D2F8E6A71}"/>
              </a:ext>
            </a:extLst>
          </p:cNvPr>
          <p:cNvSpPr/>
          <p:nvPr/>
        </p:nvSpPr>
        <p:spPr>
          <a:xfrm>
            <a:off x="-1325563" y="1959363"/>
            <a:ext cx="6370320" cy="6370320"/>
          </a:xfrm>
          <a:prstGeom prst="ellipse">
            <a:avLst/>
          </a:prstGeom>
          <a:blipFill dpi="0" rotWithShape="1">
            <a:blip r:embed="rId3" cstate="screen">
              <a:extLst>
                <a:ext uri="{28A0092B-C50C-407E-A947-70E740481C1C}">
                  <a14:useLocalDpi xmlns:a14="http://schemas.microsoft.com/office/drawing/2010/main"/>
                </a:ext>
              </a:extLst>
            </a:blip>
            <a:srcRect/>
            <a:stretch>
              <a:fillRect l="43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Oval 7">
            <a:extLst>
              <a:ext uri="{FF2B5EF4-FFF2-40B4-BE49-F238E27FC236}">
                <a16:creationId xmlns:a16="http://schemas.microsoft.com/office/drawing/2014/main" id="{4FF4AFDC-8EC4-4F7C-BCBB-73D8E409574A}"/>
              </a:ext>
            </a:extLst>
          </p:cNvPr>
          <p:cNvSpPr/>
          <p:nvPr/>
        </p:nvSpPr>
        <p:spPr>
          <a:xfrm>
            <a:off x="-1631633" y="1653293"/>
            <a:ext cx="6982460" cy="698246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Text Box 2">
            <a:extLst>
              <a:ext uri="{FF2B5EF4-FFF2-40B4-BE49-F238E27FC236}">
                <a16:creationId xmlns:a16="http://schemas.microsoft.com/office/drawing/2014/main" id="{A7E8AA01-3FF3-439E-AF29-429C5C17AA5A}"/>
              </a:ext>
            </a:extLst>
          </p:cNvPr>
          <p:cNvSpPr txBox="1">
            <a:spLocks noChangeArrowheads="1"/>
          </p:cNvSpPr>
          <p:nvPr/>
        </p:nvSpPr>
        <p:spPr bwMode="auto">
          <a:xfrm>
            <a:off x="-1" y="0"/>
            <a:ext cx="6982461" cy="1458386"/>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Bef>
                <a:spcPts val="1200"/>
              </a:spcBef>
              <a:spcAft>
                <a:spcPts val="800"/>
              </a:spcAft>
            </a:pPr>
            <a:r>
              <a:rPr lang="en-US" sz="5000" b="1" cap="all" dirty="0">
                <a:solidFill>
                  <a:srgbClr val="FFFFFF"/>
                </a:solidFill>
                <a:effectLst>
                  <a:outerShdw blurRad="50800" dist="12700" dir="5400000" sx="0" sy="0" algn="ctr">
                    <a:srgbClr val="000000">
                      <a:alpha val="15000"/>
                    </a:srgbClr>
                  </a:outerShdw>
                </a:effectLst>
                <a:latin typeface="HelveticaNeueLT Std"/>
                <a:ea typeface="Calibri" panose="020F0502020204030204" pitchFamily="34" charset="0"/>
                <a:cs typeface="Open Sans Extrabold"/>
              </a:rPr>
              <a:t> CREATIVE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37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8DFA8-CD49-43CE-B478-188A5B8C8B3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906000"/>
          </a:xfrm>
          <a:prstGeom prst="rect">
            <a:avLst/>
          </a:prstGeom>
          <a:ln>
            <a:noFill/>
          </a:ln>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id="{A7AECBC6-4602-4CB1-9D06-77913F724668}"/>
              </a:ext>
            </a:extLst>
          </p:cNvPr>
          <p:cNvCxnSpPr/>
          <p:nvPr/>
        </p:nvCxnSpPr>
        <p:spPr>
          <a:xfrm>
            <a:off x="340043" y="1310640"/>
            <a:ext cx="59997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76653F2-54CB-41B2-9C7F-9A54F39517BB}"/>
              </a:ext>
            </a:extLst>
          </p:cNvPr>
          <p:cNvSpPr/>
          <p:nvPr/>
        </p:nvSpPr>
        <p:spPr>
          <a:xfrm>
            <a:off x="340043" y="660388"/>
            <a:ext cx="2483168" cy="461665"/>
          </a:xfrm>
          <a:prstGeom prst="rect">
            <a:avLst/>
          </a:prstGeom>
        </p:spPr>
        <p:txBody>
          <a:bodyPr wrap="square">
            <a:spAutoFit/>
          </a:bodyPr>
          <a:lstStyle/>
          <a:p>
            <a:r>
              <a:rPr lang="en-AU" sz="2400" b="1" cap="all" dirty="0">
                <a:latin typeface="HelveticaNeueLT Std"/>
              </a:rPr>
              <a:t>CREATIVE</a:t>
            </a:r>
            <a:endParaRPr lang="en-GB" sz="2400" dirty="0"/>
          </a:p>
        </p:txBody>
      </p:sp>
      <p:sp>
        <p:nvSpPr>
          <p:cNvPr id="7" name="Text Box 2">
            <a:extLst>
              <a:ext uri="{FF2B5EF4-FFF2-40B4-BE49-F238E27FC236}">
                <a16:creationId xmlns:a16="http://schemas.microsoft.com/office/drawing/2014/main" id="{03C2B5B1-967D-47D1-AEBF-58FA34C9658A}"/>
              </a:ext>
            </a:extLst>
          </p:cNvPr>
          <p:cNvSpPr txBox="1">
            <a:spLocks noChangeArrowheads="1"/>
          </p:cNvSpPr>
          <p:nvPr/>
        </p:nvSpPr>
        <p:spPr bwMode="auto">
          <a:xfrm>
            <a:off x="340043" y="1325720"/>
            <a:ext cx="6459855" cy="7921528"/>
          </a:xfrm>
          <a:prstGeom prst="rect">
            <a:avLst/>
          </a:prstGeom>
          <a:noFill/>
          <a:ln w="9525">
            <a:noFill/>
            <a:miter lim="800000"/>
            <a:headEnd/>
            <a:tailEnd/>
          </a:ln>
        </p:spPr>
        <p:txBody>
          <a:bodyPr rot="0" vert="horz" wrap="square" lIns="91440" tIns="45720" rIns="91440" bIns="45720" anchor="t" anchorCtr="0">
            <a:spAutoFit/>
          </a:bodyPr>
          <a:lstStyle/>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Can I run 10 second live reads?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No, there are legal restrictions about live reads in the UK. There must be clear separation between the content and advert, which requires the content to be delivered in a different voice to the advertisement.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What time lengths can I use on GTN?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We carry 10, 20, 30, 40, 50 &amp; 60 second adverts.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Can I run more than one piece of copy?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Yes, you can run as many pieces of copy as you like. We can split these by station, daypart, day of week and/or genre. Our bespoke radio trafficking system was designed to give our advertisers flexibility.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Can we use GTN thermally?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Yes, we run many thermal campaigns in many different ways.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Do you make adverts?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Yes, we can work with you to script, voice and produce adverts. Speak to us about our bespoke service: </a:t>
            </a:r>
            <a:r>
              <a:rPr lang="en-AU" sz="1200" u="sng" dirty="0">
                <a:solidFill>
                  <a:srgbClr val="0563C1"/>
                </a:solidFill>
                <a:effectLst/>
                <a:latin typeface="HelveticaNeueLT Std"/>
                <a:ea typeface="Calibri" panose="020F0502020204030204" pitchFamily="34" charset="0"/>
                <a:cs typeface="Open Sans"/>
                <a:hlinkClick r:id="rId3"/>
              </a:rPr>
              <a:t>audio@gtn.uk.com</a:t>
            </a:r>
            <a:r>
              <a:rPr lang="en-AU" sz="1200" dirty="0">
                <a:effectLst/>
                <a:latin typeface="HelveticaNeueLT Std"/>
                <a:ea typeface="Calibri" panose="020F0502020204030204" pitchFamily="34" charset="0"/>
                <a:cs typeface="Open Sans"/>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Do you send out the adverts to the stations?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Yes, we traffic all the adverts here and deal with many distributors, creative agencies and clients. This service is free of charge.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Please send all adverts to </a:t>
            </a:r>
            <a:r>
              <a:rPr lang="en-AU" sz="1200" u="sng" dirty="0">
                <a:solidFill>
                  <a:srgbClr val="0563C1"/>
                </a:solidFill>
                <a:effectLst/>
                <a:latin typeface="HelveticaNeueLT Std"/>
                <a:ea typeface="Calibri" panose="020F0502020204030204" pitchFamily="34" charset="0"/>
                <a:cs typeface="Open Sans"/>
                <a:hlinkClick r:id="rId3"/>
              </a:rPr>
              <a:t>audio@gtn.uk.com</a:t>
            </a:r>
            <a:r>
              <a:rPr lang="en-AU" sz="1200" dirty="0">
                <a:effectLst/>
                <a:latin typeface="HelveticaNeueLT Std"/>
                <a:ea typeface="Calibri" panose="020F0502020204030204" pitchFamily="34" charset="0"/>
                <a:cs typeface="Open Sans"/>
              </a:rPr>
              <a:t> along 						   with the following paperwork: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200" dirty="0">
                <a:effectLst/>
                <a:latin typeface="HelveticaNeueLT Std"/>
                <a:ea typeface="Calibri" panose="020F0502020204030204" pitchFamily="34" charset="0"/>
                <a:cs typeface="Open Sans"/>
              </a:rPr>
              <a:t>RCC Approval</a:t>
            </a:r>
            <a:endParaRPr lang="en-GB" sz="1100" dirty="0">
              <a:effectLst/>
              <a:latin typeface="Calibri" panose="020F0502020204030204" pitchFamily="34" charset="0"/>
              <a:ea typeface="Calibri" panose="020F0502020204030204" pitchFamily="34" charset="0"/>
              <a:cs typeface="Open Sans"/>
            </a:endParaRPr>
          </a:p>
          <a:p>
            <a:pPr marL="342900" lvl="0" indent="-342900">
              <a:buFont typeface="Symbol" panose="05050102010706020507" pitchFamily="18" charset="2"/>
              <a:buChar char=""/>
            </a:pPr>
            <a:r>
              <a:rPr lang="en-AU" sz="1200" dirty="0">
                <a:effectLst/>
                <a:latin typeface="HelveticaNeueLT Std"/>
                <a:ea typeface="Calibri" panose="020F0502020204030204" pitchFamily="34" charset="0"/>
                <a:cs typeface="Open Sans"/>
              </a:rPr>
              <a:t>PRS details</a:t>
            </a:r>
            <a:endParaRPr lang="en-GB" sz="1100" dirty="0">
              <a:effectLst/>
              <a:latin typeface="Calibri" panose="020F0502020204030204" pitchFamily="34" charset="0"/>
              <a:ea typeface="Calibri" panose="020F0502020204030204" pitchFamily="34" charset="0"/>
              <a:cs typeface="Open Sans"/>
            </a:endParaRPr>
          </a:p>
          <a:p>
            <a:pPr marL="342900" lvl="0" indent="-342900">
              <a:buFont typeface="Symbol" panose="05050102010706020507" pitchFamily="18" charset="2"/>
              <a:buChar char=""/>
            </a:pPr>
            <a:r>
              <a:rPr lang="en-AU" sz="1200" dirty="0">
                <a:effectLst/>
                <a:latin typeface="HelveticaNeueLT Std"/>
                <a:ea typeface="Calibri" panose="020F0502020204030204" pitchFamily="34" charset="0"/>
                <a:cs typeface="Open Sans"/>
              </a:rPr>
              <a:t>Copy Instructions</a:t>
            </a:r>
            <a:endParaRPr lang="en-GB" sz="1100" dirty="0">
              <a:effectLst/>
              <a:latin typeface="Calibri" panose="020F0502020204030204" pitchFamily="34" charset="0"/>
              <a:ea typeface="Calibri" panose="020F0502020204030204" pitchFamily="34" charset="0"/>
              <a:cs typeface="Open Sans"/>
            </a:endParaRPr>
          </a:p>
          <a:p>
            <a:pPr marL="342900" lvl="0" indent="-342900">
              <a:buFont typeface="Symbol" panose="05050102010706020507" pitchFamily="18" charset="2"/>
              <a:buChar char=""/>
            </a:pPr>
            <a:r>
              <a:rPr lang="en-AU" sz="1200" dirty="0">
                <a:effectLst/>
                <a:latin typeface="HelveticaNeueLT Std"/>
                <a:ea typeface="Calibri" panose="020F0502020204030204" pitchFamily="34" charset="0"/>
                <a:cs typeface="Open Sans"/>
              </a:rPr>
              <a:t>Audio in .wav format</a:t>
            </a:r>
            <a:endParaRPr lang="en-GB" sz="1100" dirty="0">
              <a:effectLst/>
              <a:latin typeface="Calibri" panose="020F0502020204030204" pitchFamily="34" charset="0"/>
              <a:ea typeface="Calibri" panose="020F0502020204030204" pitchFamily="34" charset="0"/>
              <a:cs typeface="Open Sans"/>
            </a:endParaRPr>
          </a:p>
          <a:p>
            <a:pPr marL="457200">
              <a:lnSpc>
                <a:spcPct val="107000"/>
              </a:lnSpc>
              <a:spcAft>
                <a:spcPts val="800"/>
              </a:spcAft>
            </a:pPr>
            <a:r>
              <a:rPr lang="en-AU" sz="1200" dirty="0">
                <a:effectLst/>
                <a:latin typeface="HelveticaNeueLT Std"/>
                <a:ea typeface="Calibri" panose="020F0502020204030204" pitchFamily="34" charset="0"/>
                <a:cs typeface="Open Sans"/>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BE0127EE-C1E8-43BE-ACDF-63D068BEE5EE}"/>
              </a:ext>
            </a:extLst>
          </p:cNvPr>
          <p:cNvSpPr txBox="1">
            <a:spLocks noChangeArrowheads="1"/>
          </p:cNvSpPr>
          <p:nvPr/>
        </p:nvSpPr>
        <p:spPr bwMode="auto">
          <a:xfrm>
            <a:off x="3796666" y="7377381"/>
            <a:ext cx="3343275" cy="109528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600"/>
              </a:spcAft>
            </a:pPr>
            <a:r>
              <a:rPr lang="en-AU" sz="8000" b="1" cap="all" dirty="0">
                <a:ln>
                  <a:noFill/>
                </a:ln>
                <a:solidFill>
                  <a:srgbClr val="FFFFFF"/>
                </a:solidFill>
                <a:effectLst/>
                <a:latin typeface="Open Sans"/>
                <a:ea typeface="Calibri" panose="020F0502020204030204" pitchFamily="34" charset="0"/>
                <a:cs typeface="Times New Roman" panose="02020603050405020304" pitchFamily="18" charset="0"/>
              </a:rPr>
              <a:t>674</a:t>
            </a:r>
            <a:r>
              <a:rPr lang="en-AU" sz="3000" b="1" cap="all" dirty="0">
                <a:ln>
                  <a:noFill/>
                </a:ln>
                <a:solidFill>
                  <a:srgbClr val="FFFFFF"/>
                </a:solidFill>
                <a:effectLst/>
                <a:latin typeface="Open Sans"/>
                <a:ea typeface="Calibri" panose="020F0502020204030204" pitchFamily="34" charset="0"/>
                <a:cs typeface="Times New Roman" panose="02020603050405020304" pitchFamily="18" charset="0"/>
              </a:rPr>
              <a:t>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D8C4EAE5-110E-40C1-A27F-03FAB213B562}"/>
              </a:ext>
            </a:extLst>
          </p:cNvPr>
          <p:cNvSpPr txBox="1">
            <a:spLocks noChangeArrowheads="1"/>
          </p:cNvSpPr>
          <p:nvPr/>
        </p:nvSpPr>
        <p:spPr bwMode="auto">
          <a:xfrm>
            <a:off x="3939064" y="8595360"/>
            <a:ext cx="2947987" cy="9000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600"/>
              </a:spcAft>
            </a:pPr>
            <a:r>
              <a:rPr lang="en-AU" sz="1200" b="1" cap="all" dirty="0">
                <a:ln>
                  <a:noFill/>
                </a:ln>
                <a:solidFill>
                  <a:srgbClr val="FFFFFF"/>
                </a:solidFill>
                <a:effectLst/>
                <a:latin typeface="Open Sans"/>
                <a:ea typeface="Calibri" panose="020F0502020204030204" pitchFamily="34" charset="0"/>
                <a:cs typeface="Times New Roman" panose="02020603050405020304" pitchFamily="18" charset="0"/>
              </a:rPr>
              <a:t>hours in an average week account for digital radio listening. 59</a:t>
            </a:r>
            <a:r>
              <a:rPr lang="en-AU" sz="1200" b="1" cap="all" dirty="0">
                <a:solidFill>
                  <a:srgbClr val="FFFFFF"/>
                </a:solidFill>
                <a:latin typeface="Open Sans"/>
                <a:ea typeface="Calibri" panose="020F0502020204030204" pitchFamily="34" charset="0"/>
                <a:cs typeface="Times New Roman" panose="02020603050405020304" pitchFamily="18" charset="0"/>
              </a:rPr>
              <a:t>% </a:t>
            </a:r>
            <a:r>
              <a:rPr lang="en-AU" sz="1200" b="1" cap="all" dirty="0">
                <a:ln>
                  <a:noFill/>
                </a:ln>
                <a:solidFill>
                  <a:srgbClr val="FFFFFF"/>
                </a:solidFill>
                <a:effectLst/>
                <a:latin typeface="Open Sans"/>
                <a:ea typeface="Calibri" panose="020F0502020204030204" pitchFamily="34" charset="0"/>
                <a:cs typeface="Times New Roman" panose="02020603050405020304" pitchFamily="18" charset="0"/>
              </a:rPr>
              <a:t>DAB, 5% DTV, 15% Online &amp; 20% Smart Speakers.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800" i="1" dirty="0">
                <a:ln>
                  <a:noFill/>
                </a:ln>
                <a:solidFill>
                  <a:srgbClr val="FFFFFF"/>
                </a:solidFill>
                <a:effectLst/>
                <a:latin typeface="Open Sans"/>
                <a:ea typeface="Calibri" panose="020F0502020204030204" pitchFamily="34" charset="0"/>
                <a:cs typeface="Times New Roman" panose="02020603050405020304" pitchFamily="18" charset="0"/>
              </a:rPr>
              <a:t>Source: RAJAR Q3 2022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73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E06E-4F20-4D79-9EFA-F212822EACE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0788BE3-A76C-4B31-AA49-C9313C16DC34}"/>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DC86A346-FACE-4922-B169-844D5E34C5F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1"/>
            <a:ext cx="6841490" cy="9906000"/>
          </a:xfrm>
          <a:prstGeom prst="rect">
            <a:avLst/>
          </a:prstGeom>
        </p:spPr>
      </p:pic>
      <p:pic>
        <p:nvPicPr>
          <p:cNvPr id="6" name="Picture 5">
            <a:extLst>
              <a:ext uri="{FF2B5EF4-FFF2-40B4-BE49-F238E27FC236}">
                <a16:creationId xmlns:a16="http://schemas.microsoft.com/office/drawing/2014/main" id="{7E9BA293-EA4B-4101-8630-77CA70EE41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40803" y="1933645"/>
            <a:ext cx="6400800" cy="6421755"/>
          </a:xfrm>
          <a:prstGeom prst="ellipse">
            <a:avLst/>
          </a:prstGeom>
          <a:noFill/>
          <a:ln>
            <a:noFill/>
          </a:ln>
        </p:spPr>
      </p:pic>
      <p:sp>
        <p:nvSpPr>
          <p:cNvPr id="8" name="Oval 7">
            <a:extLst>
              <a:ext uri="{FF2B5EF4-FFF2-40B4-BE49-F238E27FC236}">
                <a16:creationId xmlns:a16="http://schemas.microsoft.com/office/drawing/2014/main" id="{0E7177CB-F3F3-427F-A1E8-C805EDE5A705}"/>
              </a:ext>
            </a:extLst>
          </p:cNvPr>
          <p:cNvSpPr/>
          <p:nvPr/>
        </p:nvSpPr>
        <p:spPr>
          <a:xfrm>
            <a:off x="-1631633" y="1653293"/>
            <a:ext cx="6982460" cy="698246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Text Box 2">
            <a:extLst>
              <a:ext uri="{FF2B5EF4-FFF2-40B4-BE49-F238E27FC236}">
                <a16:creationId xmlns:a16="http://schemas.microsoft.com/office/drawing/2014/main" id="{2A5DAB7C-CDA9-44C9-917F-97E9FB643A76}"/>
              </a:ext>
            </a:extLst>
          </p:cNvPr>
          <p:cNvSpPr txBox="1">
            <a:spLocks noChangeArrowheads="1"/>
          </p:cNvSpPr>
          <p:nvPr/>
        </p:nvSpPr>
        <p:spPr bwMode="auto">
          <a:xfrm>
            <a:off x="-1" y="0"/>
            <a:ext cx="6982461" cy="1458386"/>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Bef>
                <a:spcPts val="1200"/>
              </a:spcBef>
              <a:spcAft>
                <a:spcPts val="800"/>
              </a:spcAft>
            </a:pPr>
            <a:r>
              <a:rPr lang="en-US" sz="5000" b="1" cap="all" dirty="0">
                <a:solidFill>
                  <a:srgbClr val="FFFFFF"/>
                </a:solidFill>
                <a:effectLst>
                  <a:outerShdw blurRad="50800" dist="12700" dir="5400000" sx="0" sy="0" algn="ctr">
                    <a:srgbClr val="000000">
                      <a:alpha val="15000"/>
                    </a:srgbClr>
                  </a:outerShdw>
                </a:effectLst>
                <a:latin typeface="HelveticaNeueLT Std"/>
                <a:ea typeface="Calibri" panose="020F0502020204030204" pitchFamily="34" charset="0"/>
                <a:cs typeface="Open Sans Extrabold"/>
              </a:rPr>
              <a:t> PARTNERSHIPS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980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6BADEC-31E5-4F0C-9576-F6D8F528488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90600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6E8B054-21FE-402F-AE2B-54257A1C573C}"/>
              </a:ext>
            </a:extLst>
          </p:cNvPr>
          <p:cNvSpPr/>
          <p:nvPr/>
        </p:nvSpPr>
        <p:spPr>
          <a:xfrm>
            <a:off x="340042" y="660388"/>
            <a:ext cx="2753677" cy="461665"/>
          </a:xfrm>
          <a:prstGeom prst="rect">
            <a:avLst/>
          </a:prstGeom>
        </p:spPr>
        <p:txBody>
          <a:bodyPr wrap="square">
            <a:spAutoFit/>
          </a:bodyPr>
          <a:lstStyle/>
          <a:p>
            <a:r>
              <a:rPr lang="en-AU" sz="2400" b="1" cap="all" dirty="0">
                <a:latin typeface="HelveticaNeueLT Std"/>
              </a:rPr>
              <a:t>PARTNERSHIPS</a:t>
            </a:r>
            <a:endParaRPr lang="en-GB" sz="2400" dirty="0"/>
          </a:p>
        </p:txBody>
      </p:sp>
      <p:sp>
        <p:nvSpPr>
          <p:cNvPr id="4" name="Rectangle 2">
            <a:extLst>
              <a:ext uri="{FF2B5EF4-FFF2-40B4-BE49-F238E27FC236}">
                <a16:creationId xmlns:a16="http://schemas.microsoft.com/office/drawing/2014/main" id="{C85677F1-151A-4435-B975-10121E90A030}"/>
              </a:ext>
            </a:extLst>
          </p:cNvPr>
          <p:cNvSpPr>
            <a:spLocks noChangeArrowheads="1"/>
          </p:cNvSpPr>
          <p:nvPr/>
        </p:nvSpPr>
        <p:spPr bwMode="auto">
          <a:xfrm>
            <a:off x="238244" y="1743656"/>
            <a:ext cx="6101596"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AU" altLang="en-US" sz="1600" b="1" i="0" u="none" strike="noStrike" cap="none" normalizeH="0" baseline="0" dirty="0">
                <a:ln>
                  <a:noFill/>
                </a:ln>
                <a:solidFill>
                  <a:srgbClr val="FF0000"/>
                </a:solidFill>
                <a:effectLst/>
                <a:latin typeface="HelveticaNeueLT Std" charset="0"/>
                <a:ea typeface="Calibri" panose="020F0502020204030204" pitchFamily="34" charset="0"/>
                <a:cs typeface="Open Sans" charset="0"/>
              </a:rPr>
              <a:t>Out of Home Sync</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ts val="600"/>
              </a:spcAft>
              <a:buClrTx/>
              <a:buSzTx/>
              <a:buFontTx/>
              <a:buNone/>
              <a:tabLst/>
            </a:pPr>
            <a:r>
              <a:rPr kumimoji="0" lang="en-AU" altLang="en-US" sz="1400" b="0" i="0" u="none" strike="noStrike" cap="none" normalizeH="0" baseline="0" dirty="0">
                <a:ln>
                  <a:noFill/>
                </a:ln>
                <a:solidFill>
                  <a:schemeClr val="tx1"/>
                </a:solidFill>
                <a:effectLst/>
                <a:latin typeface="HelveticaNeueLT Std" charset="0"/>
                <a:ea typeface="Calibri" panose="020F0502020204030204" pitchFamily="34" charset="0"/>
                <a:cs typeface="Open Sans" charset="0"/>
              </a:rPr>
              <a:t>We work with all UK DOOH suppliers to sync the timings between digital roadside 48 and 96 sheets with the corresponding radio stations. This allows you to hold up to 5-minute static on the outdoor screens, with amazing results:</a:t>
            </a:r>
            <a:endParaRPr kumimoji="0" lang="en-GB" altLang="en-US" sz="1400" b="0" i="0" u="none" strike="noStrike" cap="none" normalizeH="0" baseline="0" dirty="0">
              <a:ln>
                <a:noFill/>
              </a:ln>
              <a:solidFill>
                <a:schemeClr val="tx1"/>
              </a:solidFill>
              <a:effectLst/>
            </a:endParaRPr>
          </a:p>
          <a:p>
            <a:pPr marL="274638" marR="0" lvl="0" indent="166688" algn="l" defTabSz="914400" rtl="0" eaLnBrk="0" fontAlgn="base" latinLnBrk="0" hangingPunct="0">
              <a:lnSpc>
                <a:spcPct val="100000"/>
              </a:lnSpc>
              <a:spcBef>
                <a:spcPts val="0"/>
              </a:spcBef>
              <a:spcAft>
                <a:spcPts val="0"/>
              </a:spcAft>
              <a:buClrTx/>
              <a:buSzTx/>
              <a:buFontTx/>
              <a:buChar char="•"/>
              <a:tabLst/>
            </a:pPr>
            <a:r>
              <a:rPr kumimoji="0" lang="en-AU" altLang="en-US" sz="1400" b="0" i="0" u="none" strike="noStrike" cap="none" normalizeH="0" baseline="0" dirty="0">
                <a:ln>
                  <a:noFill/>
                </a:ln>
                <a:solidFill>
                  <a:schemeClr val="tx1"/>
                </a:solidFill>
                <a:effectLst/>
                <a:latin typeface="HelveticaNeueLT Std" charset="0"/>
                <a:ea typeface="Calibri" panose="020F0502020204030204" pitchFamily="34" charset="0"/>
                <a:cs typeface="Open Sans" charset="0"/>
              </a:rPr>
              <a:t>79% of target audiences both seeing and hearing the advertising</a:t>
            </a:r>
            <a:endParaRPr kumimoji="0" lang="en-GB" altLang="en-US" sz="1400" b="0" i="0" u="none" strike="noStrike" cap="none" normalizeH="0" baseline="0" dirty="0">
              <a:ln>
                <a:noFill/>
              </a:ln>
              <a:solidFill>
                <a:schemeClr val="tx1"/>
              </a:solidFill>
              <a:effectLst/>
            </a:endParaRPr>
          </a:p>
          <a:p>
            <a:pPr marL="274638" marR="0" lvl="0" indent="166688" algn="l" defTabSz="914400" rtl="0" eaLnBrk="0" fontAlgn="base" latinLnBrk="0" hangingPunct="0">
              <a:lnSpc>
                <a:spcPct val="100000"/>
              </a:lnSpc>
              <a:spcBef>
                <a:spcPts val="0"/>
              </a:spcBef>
              <a:spcAft>
                <a:spcPts val="0"/>
              </a:spcAft>
              <a:buClrTx/>
              <a:buSzTx/>
              <a:buFontTx/>
              <a:buChar char="•"/>
              <a:tabLst/>
            </a:pPr>
            <a:r>
              <a:rPr kumimoji="0" lang="en-AU" altLang="en-US" sz="1400" b="0" i="0" u="none" strike="noStrike" cap="none" normalizeH="0" baseline="0" dirty="0">
                <a:ln>
                  <a:noFill/>
                </a:ln>
                <a:solidFill>
                  <a:schemeClr val="tx1"/>
                </a:solidFill>
                <a:effectLst/>
                <a:latin typeface="HelveticaNeueLT Std" charset="0"/>
                <a:ea typeface="Calibri" panose="020F0502020204030204" pitchFamily="34" charset="0"/>
                <a:cs typeface="Open Sans" charset="0"/>
              </a:rPr>
              <a:t>63% more likely to consider purchasing as a result of this advertising</a:t>
            </a:r>
            <a:endParaRPr kumimoji="0" lang="en-GB" altLang="en-US" sz="1400" b="0" i="0" u="none" strike="noStrike" cap="none" normalizeH="0" baseline="0" dirty="0">
              <a:ln>
                <a:noFill/>
              </a:ln>
              <a:solidFill>
                <a:schemeClr val="tx1"/>
              </a:solidFill>
              <a:effectLst/>
            </a:endParaRPr>
          </a:p>
          <a:p>
            <a:pPr marL="274638" marR="0" lvl="0" indent="166688" algn="l" defTabSz="914400" rtl="0" eaLnBrk="0" fontAlgn="base" latinLnBrk="0" hangingPunct="0">
              <a:lnSpc>
                <a:spcPct val="100000"/>
              </a:lnSpc>
              <a:spcBef>
                <a:spcPts val="0"/>
              </a:spcBef>
              <a:spcAft>
                <a:spcPts val="0"/>
              </a:spcAft>
              <a:buClrTx/>
              <a:buSzTx/>
              <a:buFontTx/>
              <a:buChar char="•"/>
              <a:tabLst/>
            </a:pPr>
            <a:r>
              <a:rPr kumimoji="0" lang="en-AU" altLang="en-US" sz="1400" b="0" i="0" u="none" strike="noStrike" cap="none" normalizeH="0" baseline="0" dirty="0">
                <a:ln>
                  <a:noFill/>
                </a:ln>
                <a:solidFill>
                  <a:schemeClr val="tx1"/>
                </a:solidFill>
                <a:effectLst/>
                <a:latin typeface="HelveticaNeueLT Std" charset="0"/>
                <a:ea typeface="Calibri" panose="020F0502020204030204" pitchFamily="34" charset="0"/>
                <a:cs typeface="Open Sans" charset="0"/>
              </a:rPr>
              <a:t>That is 37% higher than sole radio and 23% higher than sole OOH exposure</a:t>
            </a:r>
          </a:p>
          <a:p>
            <a:pPr marL="274638" marR="0" lvl="0" indent="166688" algn="l" defTabSz="914400" rtl="0" eaLnBrk="0" fontAlgn="base" latinLnBrk="0" hangingPunct="0">
              <a:lnSpc>
                <a:spcPct val="100000"/>
              </a:lnSpc>
              <a:spcBef>
                <a:spcPts val="0"/>
              </a:spcBef>
              <a:spcAft>
                <a:spcPts val="0"/>
              </a:spcAft>
              <a:buClrTx/>
              <a:buSzTx/>
              <a:buFontTx/>
              <a:buChar char="•"/>
              <a:tabLst/>
            </a:pPr>
            <a:endParaRPr kumimoji="0" lang="en-GB" altLang="en-US" sz="600" b="0" i="0" u="none" strike="noStrike" cap="none" normalizeH="0" baseline="0" dirty="0">
              <a:ln>
                <a:noFill/>
              </a:ln>
              <a:solidFill>
                <a:schemeClr val="tx1"/>
              </a:solidFill>
              <a:effectLst/>
            </a:endParaRPr>
          </a:p>
          <a:p>
            <a:pPr marL="274638" marR="0" lvl="0" indent="166688" algn="l" defTabSz="914400" rtl="0" eaLnBrk="0" fontAlgn="base" latinLnBrk="0" hangingPunct="0">
              <a:lnSpc>
                <a:spcPct val="100000"/>
              </a:lnSpc>
              <a:spcBef>
                <a:spcPts val="0"/>
              </a:spcBef>
              <a:spcAft>
                <a:spcPts val="0"/>
              </a:spcAft>
              <a:buClrTx/>
              <a:buSzTx/>
              <a:buFontTx/>
              <a:buChar char="•"/>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1200"/>
              </a:spcBef>
              <a:spcAft>
                <a:spcPts val="600"/>
              </a:spcAft>
              <a:buClrTx/>
              <a:buSzTx/>
              <a:buFontTx/>
              <a:buNone/>
              <a:tabLst/>
            </a:pPr>
            <a:r>
              <a:rPr kumimoji="0" lang="en-AU" altLang="en-US" sz="1600" b="1" i="0" u="none" strike="noStrike" cap="none" normalizeH="0" baseline="0" dirty="0">
                <a:ln>
                  <a:noFill/>
                </a:ln>
                <a:solidFill>
                  <a:srgbClr val="FF0000"/>
                </a:solidFill>
                <a:effectLst/>
                <a:latin typeface="HelveticaNeueLT Std" charset="0"/>
                <a:ea typeface="Calibri" panose="020F0502020204030204" pitchFamily="34" charset="0"/>
                <a:cs typeface="Open Sans" charset="0"/>
              </a:rPr>
              <a:t>Driving Results</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ts val="600"/>
              </a:spcAft>
              <a:buClrTx/>
              <a:buSzTx/>
              <a:buFontTx/>
              <a:buNone/>
              <a:tabLst/>
            </a:pPr>
            <a:r>
              <a:rPr lang="en-AU" altLang="en-US" sz="1400" dirty="0">
                <a:latin typeface="HelveticaNeueLT Std" charset="0"/>
              </a:rPr>
              <a:t>For the first time ever Roadside D46 &amp; 96 sheets will carry content in the form of the localised Traffic &amp; Travel information. Allowing advertisers, the ability to ‘own the road’ and giving you up to the minute traffic information about the journey you are currently on. Teaming this with our award-winning synced radio bulletins, Network Drive and Out of Home  offer you a chance to ‘Drive Results’ for your client. </a:t>
            </a:r>
            <a:endParaRPr lang="en-GB" altLang="en-US" sz="1400" dirty="0">
              <a:latin typeface="HelveticaNeueLT Std" charset="0"/>
            </a:endParaRPr>
          </a:p>
          <a:p>
            <a:pPr marL="0" marR="0" lvl="0" indent="0" algn="l" defTabSz="914400" rtl="0" eaLnBrk="0" fontAlgn="base" latinLnBrk="0" hangingPunct="0">
              <a:lnSpc>
                <a:spcPct val="100000"/>
              </a:lnSpc>
              <a:spcBef>
                <a:spcPts val="1200"/>
              </a:spcBef>
              <a:spcAft>
                <a:spcPts val="600"/>
              </a:spcAft>
              <a:buClrTx/>
              <a:buSzTx/>
              <a:buFontTx/>
              <a:buNone/>
              <a:tabLst/>
            </a:pPr>
            <a:endParaRPr lang="en-GB" altLang="en-US" sz="1200" dirty="0">
              <a:latin typeface="HelveticaNeueLT Std" charset="0"/>
            </a:endParaRPr>
          </a:p>
        </p:txBody>
      </p:sp>
      <p:sp>
        <p:nvSpPr>
          <p:cNvPr id="9" name="Text Box 2">
            <a:extLst>
              <a:ext uri="{FF2B5EF4-FFF2-40B4-BE49-F238E27FC236}">
                <a16:creationId xmlns:a16="http://schemas.microsoft.com/office/drawing/2014/main" id="{9D4DCBE5-41C9-4D5D-87B7-EEE7021299DE}"/>
              </a:ext>
            </a:extLst>
          </p:cNvPr>
          <p:cNvSpPr txBox="1">
            <a:spLocks noChangeArrowheads="1"/>
          </p:cNvSpPr>
          <p:nvPr/>
        </p:nvSpPr>
        <p:spPr bwMode="auto">
          <a:xfrm>
            <a:off x="3935570" y="7584989"/>
            <a:ext cx="3217584" cy="1111715"/>
          </a:xfrm>
          <a:prstGeom prst="rect">
            <a:avLst/>
          </a:prstGeom>
          <a:noFill/>
          <a:ln w="9525">
            <a:noFill/>
            <a:miter lim="800000"/>
            <a:headEnd/>
            <a:tailEnd/>
          </a:ln>
        </p:spPr>
        <p:txBody>
          <a:bodyPr rot="0" vert="horz" wrap="square" lIns="91440" tIns="45720" rIns="91440" bIns="45720" anchor="t" anchorCtr="0">
            <a:noAutofit/>
          </a:bodyPr>
          <a:lstStyle/>
          <a:p>
            <a:pPr algn="ctr">
              <a:lnSpc>
                <a:spcPts val="8000"/>
              </a:lnSpc>
              <a:spcAft>
                <a:spcPts val="600"/>
              </a:spcAft>
            </a:pPr>
            <a:r>
              <a:rPr lang="en-US" sz="8000" b="1" cap="all" dirty="0">
                <a:ln>
                  <a:noFill/>
                </a:ln>
                <a:solidFill>
                  <a:srgbClr val="FFFFFF"/>
                </a:solidFill>
                <a:effectLst/>
                <a:latin typeface="Open Sans"/>
                <a:ea typeface="Calibri" panose="020F0502020204030204" pitchFamily="34" charset="0"/>
                <a:cs typeface="Minion Pro"/>
              </a:rPr>
              <a:t>57%</a:t>
            </a:r>
            <a:endParaRPr lang="en-GB" sz="1200" dirty="0">
              <a:solidFill>
                <a:srgbClr val="000000"/>
              </a:solidFill>
              <a:effectLst/>
              <a:latin typeface="Minion Pro"/>
              <a:ea typeface="Calibri" panose="020F0502020204030204" pitchFamily="34" charset="0"/>
              <a:cs typeface="Minion Pro"/>
            </a:endParaRPr>
          </a:p>
        </p:txBody>
      </p:sp>
      <p:cxnSp>
        <p:nvCxnSpPr>
          <p:cNvPr id="10" name="Straight Connector 9">
            <a:extLst>
              <a:ext uri="{FF2B5EF4-FFF2-40B4-BE49-F238E27FC236}">
                <a16:creationId xmlns:a16="http://schemas.microsoft.com/office/drawing/2014/main" id="{23EBD293-9FD4-4E85-BEBC-EEE57471FADE}"/>
              </a:ext>
            </a:extLst>
          </p:cNvPr>
          <p:cNvCxnSpPr/>
          <p:nvPr/>
        </p:nvCxnSpPr>
        <p:spPr>
          <a:xfrm>
            <a:off x="340043" y="1310640"/>
            <a:ext cx="59997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2">
            <a:extLst>
              <a:ext uri="{FF2B5EF4-FFF2-40B4-BE49-F238E27FC236}">
                <a16:creationId xmlns:a16="http://schemas.microsoft.com/office/drawing/2014/main" id="{EFEBD947-9A4B-46BB-BE27-1381C90A9C86}"/>
              </a:ext>
            </a:extLst>
          </p:cNvPr>
          <p:cNvSpPr txBox="1">
            <a:spLocks noChangeArrowheads="1"/>
          </p:cNvSpPr>
          <p:nvPr/>
        </p:nvSpPr>
        <p:spPr bwMode="auto">
          <a:xfrm>
            <a:off x="3595528" y="8586937"/>
            <a:ext cx="3262472" cy="11117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600"/>
              </a:spcAft>
            </a:pPr>
            <a:r>
              <a:rPr lang="en-AU" sz="1200" b="1" cap="all" dirty="0">
                <a:ln>
                  <a:noFill/>
                </a:ln>
                <a:solidFill>
                  <a:srgbClr val="FFFFFF"/>
                </a:solidFill>
                <a:effectLst/>
                <a:latin typeface="Open Sans"/>
                <a:ea typeface="Calibri" panose="020F0502020204030204" pitchFamily="34" charset="0"/>
                <a:cs typeface="Times New Roman" panose="02020603050405020304" pitchFamily="18" charset="0"/>
              </a:rPr>
              <a:t>Of </a:t>
            </a:r>
            <a:r>
              <a:rPr lang="en-US" sz="1200" b="1" cap="all" dirty="0">
                <a:ln>
                  <a:noFill/>
                </a:ln>
                <a:solidFill>
                  <a:srgbClr val="FFFFFF"/>
                </a:solidFill>
                <a:effectLst/>
                <a:latin typeface="Open Sans"/>
                <a:ea typeface="Calibri" panose="020F0502020204030204" pitchFamily="34" charset="0"/>
                <a:cs typeface="Times New Roman" panose="02020603050405020304" pitchFamily="18" charset="0"/>
              </a:rPr>
              <a:t>the Population listen to  radio whilst in their Vehicle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800" i="1" dirty="0">
                <a:ln>
                  <a:noFill/>
                </a:ln>
                <a:solidFill>
                  <a:srgbClr val="FFFFFF"/>
                </a:solidFill>
                <a:effectLst/>
                <a:latin typeface="Open Sans"/>
                <a:ea typeface="Calibri" panose="020F0502020204030204" pitchFamily="34" charset="0"/>
                <a:cs typeface="Times New Roman" panose="02020603050405020304" pitchFamily="18" charset="0"/>
              </a:rPr>
              <a:t>Source: </a:t>
            </a:r>
            <a:r>
              <a:rPr lang="en-AU" sz="800" i="1" dirty="0">
                <a:solidFill>
                  <a:srgbClr val="FFFFFF"/>
                </a:solidFill>
                <a:latin typeface="Open Sans"/>
                <a:ea typeface="Calibri" panose="020F0502020204030204" pitchFamily="34" charset="0"/>
                <a:cs typeface="Times New Roman" panose="02020603050405020304" pitchFamily="18" charset="0"/>
              </a:rPr>
              <a:t>RAJAR Q3 2022</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32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CD24-7C0A-4421-B6FA-DE39B54B366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9ABEF04-ABFC-4D40-97FF-D8DF6AB0188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EC84548-401C-4D4E-A308-7324032EA7A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15" y="1"/>
            <a:ext cx="6863715" cy="9906000"/>
          </a:xfrm>
          <a:prstGeom prst="rect">
            <a:avLst/>
          </a:prstGeom>
        </p:spPr>
      </p:pic>
      <p:sp>
        <p:nvSpPr>
          <p:cNvPr id="5" name="Text Box 2">
            <a:extLst>
              <a:ext uri="{FF2B5EF4-FFF2-40B4-BE49-F238E27FC236}">
                <a16:creationId xmlns:a16="http://schemas.microsoft.com/office/drawing/2014/main" id="{788367F3-C3EF-4DF7-8E1A-C9E6E88382DA}"/>
              </a:ext>
            </a:extLst>
          </p:cNvPr>
          <p:cNvSpPr txBox="1">
            <a:spLocks noChangeArrowheads="1"/>
          </p:cNvSpPr>
          <p:nvPr/>
        </p:nvSpPr>
        <p:spPr bwMode="auto">
          <a:xfrm>
            <a:off x="1" y="1697038"/>
            <a:ext cx="6858000" cy="469224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0"/>
              </a:spcAft>
            </a:pPr>
            <a:r>
              <a:rPr lang="en-AU" sz="1400" dirty="0">
                <a:solidFill>
                  <a:srgbClr val="FFFFFF"/>
                </a:solidFill>
                <a:effectLst/>
                <a:latin typeface="HelveticaNeueLT Std"/>
                <a:ea typeface="Calibri" panose="020F0502020204030204" pitchFamily="34" charset="0"/>
                <a:cs typeface="Open Sans"/>
              </a:rPr>
              <a:t>GTN 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1400" dirty="0">
                <a:solidFill>
                  <a:srgbClr val="FFFFFF"/>
                </a:solidFill>
                <a:effectLst/>
                <a:latin typeface="HelveticaNeueLT Std"/>
                <a:ea typeface="Calibri" panose="020F0502020204030204" pitchFamily="34" charset="0"/>
                <a:cs typeface="Open Sans"/>
              </a:rPr>
              <a:t>3rd Floor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1400" dirty="0">
                <a:solidFill>
                  <a:srgbClr val="FFFFFF"/>
                </a:solidFill>
                <a:effectLst/>
                <a:latin typeface="HelveticaNeueLT Std"/>
                <a:ea typeface="Calibri" panose="020F0502020204030204" pitchFamily="34" charset="0"/>
                <a:cs typeface="Open Sans"/>
              </a:rPr>
              <a:t>Sutherland House,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1400" dirty="0">
                <a:solidFill>
                  <a:srgbClr val="FFFFFF"/>
                </a:solidFill>
                <a:effectLst/>
                <a:latin typeface="HelveticaNeueLT Std"/>
                <a:ea typeface="Calibri" panose="020F0502020204030204" pitchFamily="34" charset="0"/>
                <a:cs typeface="Open Sans"/>
              </a:rPr>
              <a:t>5-6 Argyll Street,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1400" dirty="0">
                <a:solidFill>
                  <a:srgbClr val="FFFFFF"/>
                </a:solidFill>
                <a:effectLst/>
                <a:latin typeface="HelveticaNeueLT Std"/>
                <a:ea typeface="Calibri" panose="020F0502020204030204" pitchFamily="34" charset="0"/>
                <a:cs typeface="Open Sans"/>
              </a:rPr>
              <a:t>London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1400" dirty="0">
                <a:solidFill>
                  <a:srgbClr val="FFFFFF"/>
                </a:solidFill>
                <a:effectLst/>
                <a:latin typeface="HelveticaNeueLT Std"/>
                <a:ea typeface="Calibri" panose="020F0502020204030204" pitchFamily="34" charset="0"/>
                <a:cs typeface="Open Sans"/>
              </a:rPr>
              <a:t>W1F 7TE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dirty="0">
                <a:solidFill>
                  <a:srgbClr val="FFFFFF"/>
                </a:solidFill>
                <a:effectLst/>
                <a:latin typeface="HelveticaNeueLT Std"/>
                <a:ea typeface="Calibri" panose="020F0502020204030204" pitchFamily="34" charset="0"/>
                <a:cs typeface="Open Sans"/>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dirty="0">
                <a:solidFill>
                  <a:srgbClr val="FFFFFF"/>
                </a:solidFill>
                <a:latin typeface="HelveticaNeueLT Std"/>
                <a:ea typeface="Calibri" panose="020F0502020204030204" pitchFamily="34" charset="0"/>
                <a:cs typeface="Open Sans"/>
              </a:rPr>
              <a:t>Tim McCabe – 020 3375 4771</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dirty="0">
                <a:solidFill>
                  <a:srgbClr val="FFFFFF"/>
                </a:solidFill>
                <a:latin typeface="HelveticaNeueLT Std"/>
                <a:ea typeface="Calibri" panose="020F0502020204030204" pitchFamily="34" charset="0"/>
                <a:cs typeface="Open Sans"/>
              </a:rPr>
              <a:t>Andy Walker – 020 3375 4772</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dirty="0">
                <a:solidFill>
                  <a:srgbClr val="FFFFFF"/>
                </a:solidFill>
                <a:latin typeface="HelveticaNeueLT Std"/>
                <a:ea typeface="Calibri" panose="020F0502020204030204" pitchFamily="34" charset="0"/>
                <a:cs typeface="Open Sans"/>
              </a:rPr>
              <a:t>Tom Barnes – 020 3375 4475</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dirty="0">
                <a:solidFill>
                  <a:srgbClr val="FFFFFF"/>
                </a:solidFill>
                <a:latin typeface="HelveticaNeueLT Std"/>
                <a:ea typeface="Calibri" panose="020F0502020204030204" pitchFamily="34" charset="0"/>
                <a:cs typeface="Open Sans"/>
              </a:rPr>
              <a:t>Andreas Ward – 020 3375 4785</a:t>
            </a:r>
          </a:p>
          <a:p>
            <a:pPr algn="ctr">
              <a:lnSpc>
                <a:spcPct val="107000"/>
              </a:lnSpc>
              <a:spcAft>
                <a:spcPts val="800"/>
              </a:spcAft>
            </a:pPr>
            <a:r>
              <a:rPr lang="en-AU" sz="1400" dirty="0">
                <a:solidFill>
                  <a:srgbClr val="FFFFFF"/>
                </a:solidFill>
                <a:effectLst/>
                <a:latin typeface="HelveticaNeueLT Std"/>
                <a:ea typeface="Calibri" panose="020F0502020204030204" pitchFamily="34" charset="0"/>
                <a:cs typeface="Open Sans"/>
              </a:rPr>
              <a:t>Dina Kallis– 020 3375 4773</a:t>
            </a:r>
          </a:p>
          <a:p>
            <a:pPr algn="ctr">
              <a:lnSpc>
                <a:spcPct val="107000"/>
              </a:lnSpc>
              <a:spcAft>
                <a:spcPts val="800"/>
              </a:spcAft>
            </a:pPr>
            <a:r>
              <a:rPr lang="en-AU" sz="1400" dirty="0">
                <a:solidFill>
                  <a:srgbClr val="FFFFFF"/>
                </a:solidFill>
                <a:effectLst/>
                <a:latin typeface="HelveticaNeueLT Std"/>
                <a:ea typeface="Calibri" panose="020F0502020204030204" pitchFamily="34" charset="0"/>
                <a:cs typeface="Open Sans"/>
              </a:rPr>
              <a:t> </a:t>
            </a:r>
            <a:r>
              <a:rPr lang="fr-FR" sz="1400" dirty="0">
                <a:solidFill>
                  <a:srgbClr val="FFFFFF"/>
                </a:solidFill>
                <a:effectLst/>
                <a:latin typeface="HelveticaNeueLT Std"/>
                <a:ea typeface="Calibri" panose="020F0502020204030204" pitchFamily="34" charset="0"/>
                <a:cs typeface="Open Sans"/>
              </a:rPr>
              <a:t>Louise O’Brien – 020 3375 4778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dirty="0">
                <a:solidFill>
                  <a:srgbClr val="FFFFFF"/>
                </a:solidFill>
                <a:latin typeface="HelveticaNeueLT Std"/>
                <a:ea typeface="Calibri" panose="020F0502020204030204" pitchFamily="34" charset="0"/>
                <a:cs typeface="Open Sans"/>
              </a:rPr>
              <a:t>Selena Goh </a:t>
            </a:r>
            <a:r>
              <a:rPr lang="en-AU" sz="1400" dirty="0">
                <a:solidFill>
                  <a:srgbClr val="FFFFFF"/>
                </a:solidFill>
                <a:effectLst/>
                <a:latin typeface="HelveticaNeueLT Std"/>
                <a:ea typeface="Calibri" panose="020F0502020204030204" pitchFamily="34" charset="0"/>
                <a:cs typeface="Open Sans"/>
              </a:rPr>
              <a:t>– 020 3375 4774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AU" sz="1400" i="1" dirty="0">
              <a:solidFill>
                <a:srgbClr val="FFFFFF"/>
              </a:solidFill>
              <a:effectLst/>
              <a:latin typeface="HelveticaNeueLT Std"/>
              <a:ea typeface="Calibri" panose="020F0502020204030204" pitchFamily="34" charset="0"/>
              <a:cs typeface="Open Sans"/>
            </a:endParaRPr>
          </a:p>
          <a:p>
            <a:pPr algn="ctr">
              <a:lnSpc>
                <a:spcPct val="107000"/>
              </a:lnSpc>
              <a:spcAft>
                <a:spcPts val="800"/>
              </a:spcAft>
            </a:pPr>
            <a:r>
              <a:rPr lang="en-AU" sz="1400" i="1" dirty="0">
                <a:solidFill>
                  <a:srgbClr val="FFFFFF"/>
                </a:solidFill>
                <a:effectLst/>
                <a:latin typeface="HelveticaNeueLT Std"/>
                <a:ea typeface="Calibri" panose="020F0502020204030204" pitchFamily="34" charset="0"/>
                <a:cs typeface="Open Sans"/>
              </a:rPr>
              <a:t>Email: Firstname.Surname@gtn.uk.com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304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B017-43DF-47E0-A3B0-CBD5C0FF74B9}"/>
              </a:ext>
            </a:extLst>
          </p:cNvPr>
          <p:cNvSpPr>
            <a:spLocks noGrp="1"/>
          </p:cNvSpPr>
          <p:nvPr>
            <p:ph type="title"/>
          </p:nvPr>
        </p:nvSpPr>
        <p:spPr/>
        <p:txBody>
          <a:bodyPr/>
          <a:lstStyle/>
          <a:p>
            <a:endParaRPr lang="en-GB" dirty="0"/>
          </a:p>
        </p:txBody>
      </p:sp>
      <p:sp>
        <p:nvSpPr>
          <p:cNvPr id="4" name="Content Placeholder 3">
            <a:extLst>
              <a:ext uri="{FF2B5EF4-FFF2-40B4-BE49-F238E27FC236}">
                <a16:creationId xmlns:a16="http://schemas.microsoft.com/office/drawing/2014/main" id="{58168F06-6C7B-4650-9973-8AACA5A62C49}"/>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4F28AEAD-DBE3-4FA8-8AF5-3F2C2FF27D5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6000"/>
          </a:xfrm>
          <a:prstGeom prst="rect">
            <a:avLst/>
          </a:prstGeom>
        </p:spPr>
      </p:pic>
      <p:sp>
        <p:nvSpPr>
          <p:cNvPr id="6" name="Oval 5">
            <a:extLst>
              <a:ext uri="{FF2B5EF4-FFF2-40B4-BE49-F238E27FC236}">
                <a16:creationId xmlns:a16="http://schemas.microsoft.com/office/drawing/2014/main" id="{DB26FF47-4B8B-4402-9AE8-5A36BEE99FC2}"/>
              </a:ext>
            </a:extLst>
          </p:cNvPr>
          <p:cNvSpPr/>
          <p:nvPr/>
        </p:nvSpPr>
        <p:spPr>
          <a:xfrm>
            <a:off x="-1325563" y="1959363"/>
            <a:ext cx="6370320" cy="6370320"/>
          </a:xfrm>
          <a:prstGeom prst="ellipse">
            <a:avLst/>
          </a:prstGeom>
          <a:blipFill dpi="0" rotWithShape="1">
            <a:blip r:embed="rId3" cstate="screen">
              <a:extLst>
                <a:ext uri="{28A0092B-C50C-407E-A947-70E740481C1C}">
                  <a14:useLocalDpi xmlns:a14="http://schemas.microsoft.com/office/drawing/2010/main"/>
                </a:ext>
              </a:extLst>
            </a:blip>
            <a:srcRect/>
            <a:stretch>
              <a:fillRect l="208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Text Box 2">
            <a:extLst>
              <a:ext uri="{FF2B5EF4-FFF2-40B4-BE49-F238E27FC236}">
                <a16:creationId xmlns:a16="http://schemas.microsoft.com/office/drawing/2014/main" id="{8E037447-97C5-44A2-9244-89727DF2FFFC}"/>
              </a:ext>
            </a:extLst>
          </p:cNvPr>
          <p:cNvSpPr txBox="1">
            <a:spLocks noChangeArrowheads="1"/>
          </p:cNvSpPr>
          <p:nvPr/>
        </p:nvSpPr>
        <p:spPr bwMode="auto">
          <a:xfrm>
            <a:off x="-1" y="0"/>
            <a:ext cx="6982461" cy="1458386"/>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Bef>
                <a:spcPts val="1200"/>
              </a:spcBef>
              <a:spcAft>
                <a:spcPts val="800"/>
              </a:spcAft>
            </a:pPr>
            <a:r>
              <a:rPr lang="en-US" sz="5000" b="1" cap="all" dirty="0">
                <a:solidFill>
                  <a:srgbClr val="FFFFFF"/>
                </a:solidFill>
                <a:effectLst>
                  <a:outerShdw blurRad="50800" dist="12700" dir="5400000" sx="0" sy="0" algn="ctr">
                    <a:srgbClr val="000000">
                      <a:alpha val="15000"/>
                    </a:srgbClr>
                  </a:outerShdw>
                </a:effectLst>
                <a:latin typeface="HelveticaNeueLT Std"/>
                <a:ea typeface="Calibri" panose="020F0502020204030204" pitchFamily="34" charset="0"/>
                <a:cs typeface="Open Sans Extrabold"/>
              </a:rPr>
              <a:t> radio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3A80A0CF-A22D-4478-92E7-2EB80A4BD3B9}"/>
              </a:ext>
            </a:extLst>
          </p:cNvPr>
          <p:cNvSpPr/>
          <p:nvPr/>
        </p:nvSpPr>
        <p:spPr>
          <a:xfrm>
            <a:off x="-1631633" y="1653293"/>
            <a:ext cx="6982460" cy="698246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10124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60500C-949B-428A-A81B-92E5495B527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906000"/>
          </a:xfrm>
          <a:prstGeom prst="rect">
            <a:avLst/>
          </a:prstGeom>
          <a:ln>
            <a:noFill/>
          </a:ln>
          <a:extLst>
            <a:ext uri="{53640926-AAD7-44D8-BBD7-CCE9431645EC}">
              <a14:shadowObscured xmlns:a14="http://schemas.microsoft.com/office/drawing/2010/main"/>
            </a:ext>
          </a:extLst>
        </p:spPr>
      </p:pic>
      <p:pic>
        <p:nvPicPr>
          <p:cNvPr id="4" name="Picture 3" descr="New Network Drive.png">
            <a:extLst>
              <a:ext uri="{FF2B5EF4-FFF2-40B4-BE49-F238E27FC236}">
                <a16:creationId xmlns:a16="http://schemas.microsoft.com/office/drawing/2014/main" id="{561AFAD2-CBA9-4211-AA2C-D60672830C87}"/>
              </a:ext>
            </a:extLst>
          </p:cNvPr>
          <p:cNvPicPr/>
          <p:nvPr/>
        </p:nvPicPr>
        <p:blipFill>
          <a:blip r:embed="rId3"/>
          <a:stretch>
            <a:fillRect/>
          </a:stretch>
        </p:blipFill>
        <p:spPr>
          <a:xfrm>
            <a:off x="340043" y="306705"/>
            <a:ext cx="1725930" cy="821055"/>
          </a:xfrm>
          <a:prstGeom prst="rect">
            <a:avLst/>
          </a:prstGeom>
          <a:effectLst>
            <a:outerShdw blurRad="50800" dist="38100" algn="l" rotWithShape="0">
              <a:prstClr val="black">
                <a:alpha val="40000"/>
              </a:prstClr>
            </a:outerShdw>
          </a:effectLst>
        </p:spPr>
      </p:pic>
      <p:cxnSp>
        <p:nvCxnSpPr>
          <p:cNvPr id="6" name="Straight Connector 5">
            <a:extLst>
              <a:ext uri="{FF2B5EF4-FFF2-40B4-BE49-F238E27FC236}">
                <a16:creationId xmlns:a16="http://schemas.microsoft.com/office/drawing/2014/main" id="{0C67596E-5609-4796-B506-96362687423C}"/>
              </a:ext>
            </a:extLst>
          </p:cNvPr>
          <p:cNvCxnSpPr/>
          <p:nvPr/>
        </p:nvCxnSpPr>
        <p:spPr>
          <a:xfrm>
            <a:off x="340043" y="1310640"/>
            <a:ext cx="59997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2">
            <a:extLst>
              <a:ext uri="{FF2B5EF4-FFF2-40B4-BE49-F238E27FC236}">
                <a16:creationId xmlns:a16="http://schemas.microsoft.com/office/drawing/2014/main" id="{A4153361-EF74-4DBB-908B-595222F6A0FF}"/>
              </a:ext>
            </a:extLst>
          </p:cNvPr>
          <p:cNvSpPr txBox="1">
            <a:spLocks noChangeArrowheads="1"/>
          </p:cNvSpPr>
          <p:nvPr/>
        </p:nvSpPr>
        <p:spPr bwMode="auto">
          <a:xfrm>
            <a:off x="3947160" y="7800945"/>
            <a:ext cx="2787650" cy="2266950"/>
          </a:xfrm>
          <a:prstGeom prst="rect">
            <a:avLst/>
          </a:prstGeom>
          <a:noFill/>
          <a:ln w="9525">
            <a:noFill/>
            <a:miter lim="800000"/>
            <a:headEnd/>
            <a:tailEnd/>
          </a:ln>
        </p:spPr>
        <p:txBody>
          <a:bodyPr rot="0" vert="horz" wrap="square" lIns="91440" tIns="45720" rIns="91440" bIns="45720" anchor="t" anchorCtr="0">
            <a:noAutofit/>
          </a:bodyPr>
          <a:lstStyle/>
          <a:p>
            <a:pPr algn="ctr">
              <a:lnSpc>
                <a:spcPts val="8000"/>
              </a:lnSpc>
              <a:spcAft>
                <a:spcPts val="600"/>
              </a:spcAft>
            </a:pPr>
            <a:r>
              <a:rPr lang="en-US" sz="8000" b="1" cap="all" dirty="0">
                <a:ln>
                  <a:noFill/>
                </a:ln>
                <a:solidFill>
                  <a:srgbClr val="FFFFFF"/>
                </a:solidFill>
                <a:effectLst/>
                <a:latin typeface="Open Sans"/>
                <a:ea typeface="Calibri" panose="020F0502020204030204" pitchFamily="34" charset="0"/>
                <a:cs typeface="Minion Pro"/>
              </a:rPr>
              <a:t>48%</a:t>
            </a:r>
            <a:endParaRPr lang="en-GB" sz="1200" dirty="0">
              <a:solidFill>
                <a:srgbClr val="000000"/>
              </a:solidFill>
              <a:effectLst/>
              <a:latin typeface="Minion Pro"/>
              <a:ea typeface="Calibri" panose="020F0502020204030204" pitchFamily="34" charset="0"/>
              <a:cs typeface="Minion Pro"/>
            </a:endParaRPr>
          </a:p>
          <a:p>
            <a:pPr algn="ctr">
              <a:lnSpc>
                <a:spcPct val="107000"/>
              </a:lnSpc>
              <a:spcAft>
                <a:spcPts val="0"/>
              </a:spcAft>
            </a:pPr>
            <a:r>
              <a:rPr lang="en-AU" sz="1200" b="1" cap="all" dirty="0">
                <a:ln>
                  <a:noFill/>
                </a:ln>
                <a:solidFill>
                  <a:srgbClr val="FFFFFF"/>
                </a:solidFill>
                <a:effectLst/>
                <a:latin typeface="Open Sans"/>
                <a:ea typeface="Calibri" panose="020F0502020204030204" pitchFamily="34" charset="0"/>
                <a:cs typeface="Times New Roman" panose="02020603050405020304" pitchFamily="18" charset="0"/>
              </a:rPr>
              <a:t> HIGHER AD RECALL THAN THAT OF A STANDARD AD BREAK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800" i="1" dirty="0">
                <a:ln>
                  <a:noFill/>
                </a:ln>
                <a:solidFill>
                  <a:srgbClr val="FFFFFF"/>
                </a:solidFill>
                <a:effectLst/>
                <a:latin typeface="Open Sans"/>
                <a:ea typeface="Calibri" panose="020F0502020204030204" pitchFamily="34" charset="0"/>
                <a:cs typeface="Times New Roman" panose="02020603050405020304" pitchFamily="18" charset="0"/>
              </a:rPr>
              <a:t>Source: Clark Chapman research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5DD3B09-33FB-470B-A726-1568B1880F5C}"/>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646" y="2438400"/>
            <a:ext cx="1314450" cy="5222240"/>
          </a:xfrm>
          <a:prstGeom prst="rect">
            <a:avLst/>
          </a:prstGeom>
          <a:noFill/>
          <a:ln>
            <a:noFill/>
          </a:ln>
        </p:spPr>
      </p:pic>
      <p:sp>
        <p:nvSpPr>
          <p:cNvPr id="3200" name="Rectangle 3199">
            <a:extLst>
              <a:ext uri="{FF2B5EF4-FFF2-40B4-BE49-F238E27FC236}">
                <a16:creationId xmlns:a16="http://schemas.microsoft.com/office/drawing/2014/main" id="{2CCCAC5F-9EC0-4F34-9564-A35606723D85}"/>
              </a:ext>
            </a:extLst>
          </p:cNvPr>
          <p:cNvSpPr/>
          <p:nvPr/>
        </p:nvSpPr>
        <p:spPr>
          <a:xfrm>
            <a:off x="340042" y="1598750"/>
            <a:ext cx="6167437" cy="757130"/>
          </a:xfrm>
          <a:prstGeom prst="rect">
            <a:avLst/>
          </a:prstGeom>
        </p:spPr>
        <p:txBody>
          <a:bodyPr wrap="square">
            <a:spAutoFit/>
          </a:bodyPr>
          <a:lstStyle/>
          <a:p>
            <a:pPr>
              <a:lnSpc>
                <a:spcPct val="120000"/>
              </a:lnSpc>
              <a:spcAft>
                <a:spcPts val="285"/>
              </a:spcAft>
            </a:pPr>
            <a:r>
              <a:rPr lang="en-US" b="1" cap="all" dirty="0">
                <a:solidFill>
                  <a:srgbClr val="000000"/>
                </a:solidFill>
                <a:latin typeface="HelveticaNeueLT Std"/>
                <a:ea typeface="Calibri" panose="020F0502020204030204" pitchFamily="34" charset="0"/>
                <a:cs typeface="Open Sans"/>
              </a:rPr>
              <a:t>“reaching </a:t>
            </a:r>
            <a:r>
              <a:rPr lang="en-US" b="1" cap="all" dirty="0">
                <a:solidFill>
                  <a:srgbClr val="FF0000"/>
                </a:solidFill>
                <a:latin typeface="HelveticaNeueLT Std"/>
                <a:ea typeface="Calibri" panose="020F0502020204030204" pitchFamily="34" charset="0"/>
                <a:cs typeface="Open Sans"/>
              </a:rPr>
              <a:t>75% </a:t>
            </a:r>
            <a:r>
              <a:rPr lang="en-US" b="1" cap="all" dirty="0">
                <a:solidFill>
                  <a:srgbClr val="000000"/>
                </a:solidFill>
                <a:latin typeface="HelveticaNeueLT Std"/>
                <a:ea typeface="Calibri" panose="020F0502020204030204" pitchFamily="34" charset="0"/>
                <a:cs typeface="Open Sans"/>
              </a:rPr>
              <a:t>of commercial radio’s weekly listeners…”</a:t>
            </a:r>
            <a:endParaRPr lang="en-GB" sz="1100" dirty="0">
              <a:solidFill>
                <a:srgbClr val="000000"/>
              </a:solidFill>
              <a:effectLst/>
              <a:latin typeface="Minion Pro"/>
              <a:ea typeface="Calibri" panose="020F0502020204030204" pitchFamily="34" charset="0"/>
              <a:cs typeface="Minion Pro"/>
            </a:endParaRPr>
          </a:p>
        </p:txBody>
      </p:sp>
      <p:sp>
        <p:nvSpPr>
          <p:cNvPr id="3201" name="Rectangle 3200">
            <a:extLst>
              <a:ext uri="{FF2B5EF4-FFF2-40B4-BE49-F238E27FC236}">
                <a16:creationId xmlns:a16="http://schemas.microsoft.com/office/drawing/2014/main" id="{79E9E81C-01D4-4A14-A5FE-B6EDBFE2F418}"/>
              </a:ext>
            </a:extLst>
          </p:cNvPr>
          <p:cNvSpPr/>
          <p:nvPr/>
        </p:nvSpPr>
        <p:spPr>
          <a:xfrm>
            <a:off x="1355074" y="2909391"/>
            <a:ext cx="5502925" cy="672172"/>
          </a:xfrm>
          <a:prstGeom prst="rect">
            <a:avLst/>
          </a:prstGeom>
        </p:spPr>
        <p:txBody>
          <a:bodyPr wrap="square">
            <a:spAutoFit/>
          </a:bodyPr>
          <a:lstStyle/>
          <a:p>
            <a:pPr>
              <a:lnSpc>
                <a:spcPct val="107000"/>
              </a:lnSpc>
              <a:spcAft>
                <a:spcPts val="800"/>
              </a:spcAft>
            </a:pPr>
            <a:r>
              <a:rPr lang="en-AU" sz="1600" b="1" dirty="0">
                <a:solidFill>
                  <a:srgbClr val="FF0000"/>
                </a:solidFill>
                <a:latin typeface="HelveticaNeueLT Std"/>
                <a:ea typeface="Calibri" panose="020F0502020204030204" pitchFamily="34" charset="0"/>
                <a:cs typeface="Open Sans"/>
              </a:rPr>
              <a:t>NATIONAL COVERAGE</a:t>
            </a:r>
          </a:p>
          <a:p>
            <a:pPr>
              <a:lnSpc>
                <a:spcPct val="107000"/>
              </a:lnSpc>
              <a:spcAft>
                <a:spcPts val="800"/>
              </a:spcAft>
            </a:pPr>
            <a:r>
              <a:rPr lang="en-AU" sz="1400" b="1" dirty="0">
                <a:effectLst/>
                <a:latin typeface="HelveticaNeueLT Std"/>
                <a:ea typeface="Calibri" panose="020F0502020204030204" pitchFamily="34" charset="0"/>
                <a:cs typeface="Times New Roman" panose="02020603050405020304" pitchFamily="18" charset="0"/>
              </a:rPr>
              <a:t>240 radio stations </a:t>
            </a:r>
            <a:r>
              <a:rPr lang="en-AU" sz="1400" dirty="0">
                <a:effectLst/>
                <a:latin typeface="HelveticaNeueLT Std"/>
                <a:ea typeface="Calibri" panose="020F0502020204030204" pitchFamily="34" charset="0"/>
                <a:cs typeface="Times New Roman" panose="02020603050405020304" pitchFamily="18" charset="0"/>
              </a:rPr>
              <a:t>across the UK covering all major conurbations</a:t>
            </a:r>
          </a:p>
        </p:txBody>
      </p:sp>
      <p:sp>
        <p:nvSpPr>
          <p:cNvPr id="138" name="Rectangle 137">
            <a:extLst>
              <a:ext uri="{FF2B5EF4-FFF2-40B4-BE49-F238E27FC236}">
                <a16:creationId xmlns:a16="http://schemas.microsoft.com/office/drawing/2014/main" id="{B4FC4BD9-593A-4DB4-82E1-48AF7A564D01}"/>
              </a:ext>
            </a:extLst>
          </p:cNvPr>
          <p:cNvSpPr/>
          <p:nvPr/>
        </p:nvSpPr>
        <p:spPr>
          <a:xfrm>
            <a:off x="1355074" y="4028218"/>
            <a:ext cx="5379736" cy="889282"/>
          </a:xfrm>
          <a:prstGeom prst="rect">
            <a:avLst/>
          </a:prstGeom>
        </p:spPr>
        <p:txBody>
          <a:bodyPr wrap="square">
            <a:spAutoFit/>
          </a:bodyPr>
          <a:lstStyle/>
          <a:p>
            <a:pPr>
              <a:lnSpc>
                <a:spcPct val="107000"/>
              </a:lnSpc>
              <a:spcAft>
                <a:spcPts val="800"/>
              </a:spcAft>
            </a:pPr>
            <a:r>
              <a:rPr lang="en-AU" sz="1600" b="1" dirty="0">
                <a:solidFill>
                  <a:srgbClr val="FF0000"/>
                </a:solidFill>
                <a:latin typeface="HelveticaNeueLT Std"/>
                <a:ea typeface="Calibri" panose="020F0502020204030204" pitchFamily="34" charset="0"/>
                <a:cs typeface="Open Sans"/>
              </a:rPr>
              <a:t>REACH &amp; FREQUENCY</a:t>
            </a:r>
          </a:p>
          <a:p>
            <a:r>
              <a:rPr lang="en-AU" sz="1400" dirty="0">
                <a:latin typeface="HelveticaNeueLT Std"/>
                <a:cs typeface="Times New Roman" panose="02020603050405020304" pitchFamily="18" charset="0"/>
              </a:rPr>
              <a:t>Reaching over </a:t>
            </a:r>
            <a:r>
              <a:rPr lang="en-AU" sz="1400" b="1" dirty="0">
                <a:latin typeface="HelveticaNeueLT Std"/>
                <a:cs typeface="Times New Roman" panose="02020603050405020304" pitchFamily="18" charset="0"/>
              </a:rPr>
              <a:t>28.2 million adults </a:t>
            </a:r>
            <a:r>
              <a:rPr lang="en-AU" sz="1400" dirty="0">
                <a:latin typeface="HelveticaNeueLT Std"/>
                <a:cs typeface="Times New Roman" panose="02020603050405020304" pitchFamily="18" charset="0"/>
              </a:rPr>
              <a:t>each week, </a:t>
            </a:r>
            <a:r>
              <a:rPr lang="en-AU" sz="1400" b="1" dirty="0">
                <a:latin typeface="HelveticaNeueLT Std"/>
                <a:cs typeface="Times New Roman" panose="02020603050405020304" pitchFamily="18" charset="0"/>
              </a:rPr>
              <a:t>642</a:t>
            </a:r>
            <a:r>
              <a:rPr lang="en-AU" sz="1400" dirty="0">
                <a:latin typeface="HelveticaNeueLT Std"/>
                <a:cs typeface="Times New Roman" panose="02020603050405020304" pitchFamily="18" charset="0"/>
              </a:rPr>
              <a:t> </a:t>
            </a:r>
            <a:r>
              <a:rPr lang="en-AU" sz="1400" b="1" dirty="0">
                <a:latin typeface="HelveticaNeueLT Std"/>
                <a:cs typeface="Times New Roman" panose="02020603050405020304" pitchFamily="18" charset="0"/>
              </a:rPr>
              <a:t>ratings</a:t>
            </a:r>
            <a:r>
              <a:rPr lang="en-AU" sz="1400" dirty="0">
                <a:latin typeface="HelveticaNeueLT Std"/>
                <a:cs typeface="Times New Roman" panose="02020603050405020304" pitchFamily="18" charset="0"/>
              </a:rPr>
              <a:t>. That’s </a:t>
            </a:r>
            <a:r>
              <a:rPr lang="en-AU" sz="1400" b="1" dirty="0">
                <a:latin typeface="HelveticaNeueLT Std"/>
                <a:cs typeface="Times New Roman" panose="02020603050405020304" pitchFamily="18" charset="0"/>
              </a:rPr>
              <a:t>75%</a:t>
            </a:r>
            <a:r>
              <a:rPr lang="en-AU" sz="1400" dirty="0">
                <a:latin typeface="HelveticaNeueLT Std"/>
                <a:cs typeface="Times New Roman" panose="02020603050405020304" pitchFamily="18" charset="0"/>
              </a:rPr>
              <a:t> of commercial radio’s weekly listening. </a:t>
            </a:r>
            <a:endParaRPr lang="en-GB" sz="1400" dirty="0">
              <a:latin typeface="HelveticaNeueLT Std"/>
              <a:cs typeface="Times New Roman" panose="02020603050405020304" pitchFamily="18" charset="0"/>
            </a:endParaRPr>
          </a:p>
        </p:txBody>
      </p:sp>
      <p:sp>
        <p:nvSpPr>
          <p:cNvPr id="139" name="Rectangle 138">
            <a:extLst>
              <a:ext uri="{FF2B5EF4-FFF2-40B4-BE49-F238E27FC236}">
                <a16:creationId xmlns:a16="http://schemas.microsoft.com/office/drawing/2014/main" id="{FB53403B-F8E3-4152-AD8D-444962ACB2B7}"/>
              </a:ext>
            </a:extLst>
          </p:cNvPr>
          <p:cNvSpPr/>
          <p:nvPr/>
        </p:nvSpPr>
        <p:spPr>
          <a:xfrm>
            <a:off x="1355074" y="5241290"/>
            <a:ext cx="5379736" cy="889282"/>
          </a:xfrm>
          <a:prstGeom prst="rect">
            <a:avLst/>
          </a:prstGeom>
        </p:spPr>
        <p:txBody>
          <a:bodyPr wrap="square">
            <a:spAutoFit/>
          </a:bodyPr>
          <a:lstStyle/>
          <a:p>
            <a:pPr>
              <a:lnSpc>
                <a:spcPct val="107000"/>
              </a:lnSpc>
              <a:spcAft>
                <a:spcPts val="800"/>
              </a:spcAft>
            </a:pPr>
            <a:r>
              <a:rPr lang="en-AU" sz="1600" b="1" dirty="0">
                <a:solidFill>
                  <a:srgbClr val="FF0000"/>
                </a:solidFill>
                <a:latin typeface="HelveticaNeueLT Std"/>
                <a:ea typeface="Calibri" panose="020F0502020204030204" pitchFamily="34" charset="0"/>
                <a:cs typeface="Open Sans"/>
              </a:rPr>
              <a:t>HIGHER ENGAGEMENT</a:t>
            </a:r>
          </a:p>
          <a:p>
            <a:r>
              <a:rPr lang="en-AU" sz="1400" dirty="0">
                <a:latin typeface="HelveticaNeueLT Std"/>
                <a:cs typeface="Times New Roman" panose="02020603050405020304" pitchFamily="18" charset="0"/>
              </a:rPr>
              <a:t>With </a:t>
            </a:r>
            <a:r>
              <a:rPr lang="en-AU" sz="1400" b="1" dirty="0">
                <a:latin typeface="HelveticaNeueLT Std"/>
                <a:cs typeface="Times New Roman" panose="02020603050405020304" pitchFamily="18" charset="0"/>
              </a:rPr>
              <a:t>48% higher ad recall </a:t>
            </a:r>
            <a:r>
              <a:rPr lang="en-AU" sz="1400" dirty="0">
                <a:latin typeface="HelveticaNeueLT Std"/>
                <a:cs typeface="Times New Roman" panose="02020603050405020304" pitchFamily="18" charset="0"/>
              </a:rPr>
              <a:t>this is the stand-out your brand needs, directly next to “appointment-to-listen” content.</a:t>
            </a:r>
            <a:endParaRPr lang="en-GB" sz="1400" dirty="0">
              <a:latin typeface="HelveticaNeueLT Std"/>
              <a:cs typeface="Times New Roman" panose="02020603050405020304" pitchFamily="18" charset="0"/>
            </a:endParaRPr>
          </a:p>
        </p:txBody>
      </p:sp>
      <p:sp>
        <p:nvSpPr>
          <p:cNvPr id="140" name="Rectangle 139">
            <a:extLst>
              <a:ext uri="{FF2B5EF4-FFF2-40B4-BE49-F238E27FC236}">
                <a16:creationId xmlns:a16="http://schemas.microsoft.com/office/drawing/2014/main" id="{9DCDBED0-5CB6-4ACC-BA17-8E1A20E9CFAB}"/>
              </a:ext>
            </a:extLst>
          </p:cNvPr>
          <p:cNvSpPr/>
          <p:nvPr/>
        </p:nvSpPr>
        <p:spPr>
          <a:xfrm>
            <a:off x="1355074" y="6550045"/>
            <a:ext cx="5379736" cy="1104726"/>
          </a:xfrm>
          <a:prstGeom prst="rect">
            <a:avLst/>
          </a:prstGeom>
        </p:spPr>
        <p:txBody>
          <a:bodyPr wrap="square">
            <a:spAutoFit/>
          </a:bodyPr>
          <a:lstStyle/>
          <a:p>
            <a:pPr>
              <a:lnSpc>
                <a:spcPct val="107000"/>
              </a:lnSpc>
              <a:spcAft>
                <a:spcPts val="800"/>
              </a:spcAft>
            </a:pPr>
            <a:r>
              <a:rPr lang="en-AU" sz="1600" b="1" dirty="0">
                <a:solidFill>
                  <a:srgbClr val="FF0000"/>
                </a:solidFill>
                <a:latin typeface="HelveticaNeueLT Std"/>
                <a:ea typeface="Calibri" panose="020F0502020204030204" pitchFamily="34" charset="0"/>
                <a:cs typeface="Open Sans"/>
              </a:rPr>
              <a:t>BREAKFAST, MORNING, AFTERNOON, DRIVE</a:t>
            </a:r>
          </a:p>
          <a:p>
            <a:r>
              <a:rPr lang="en-AU" sz="1400" dirty="0">
                <a:latin typeface="HelveticaNeueLT Std"/>
                <a:cs typeface="Times New Roman" panose="02020603050405020304" pitchFamily="18" charset="0"/>
              </a:rPr>
              <a:t>All advertising is positioned within key                                       radio listening times for                                                      maximum reach. </a:t>
            </a:r>
            <a:endParaRPr lang="en-GB" sz="1400" dirty="0">
              <a:latin typeface="HelveticaNeueLT Std"/>
              <a:cs typeface="Times New Roman" panose="02020603050405020304" pitchFamily="18" charset="0"/>
            </a:endParaRPr>
          </a:p>
        </p:txBody>
      </p:sp>
      <p:sp>
        <p:nvSpPr>
          <p:cNvPr id="12" name="Content Placeholder 2">
            <a:extLst>
              <a:ext uri="{FF2B5EF4-FFF2-40B4-BE49-F238E27FC236}">
                <a16:creationId xmlns:a16="http://schemas.microsoft.com/office/drawing/2014/main" id="{324716EC-B994-451D-9777-0B673C0F2E43}"/>
              </a:ext>
            </a:extLst>
          </p:cNvPr>
          <p:cNvSpPr txBox="1">
            <a:spLocks/>
          </p:cNvSpPr>
          <p:nvPr/>
        </p:nvSpPr>
        <p:spPr>
          <a:xfrm>
            <a:off x="210646" y="9541731"/>
            <a:ext cx="2561272" cy="1524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800" dirty="0"/>
              <a:t>Source: RAJAR Q3 2022 </a:t>
            </a:r>
            <a:endParaRPr lang="en-GB" sz="800" dirty="0"/>
          </a:p>
        </p:txBody>
      </p:sp>
    </p:spTree>
    <p:extLst>
      <p:ext uri="{BB962C8B-B14F-4D97-AF65-F5344CB8AC3E}">
        <p14:creationId xmlns:p14="http://schemas.microsoft.com/office/powerpoint/2010/main" val="114009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 Network Drive.png">
            <a:extLst>
              <a:ext uri="{FF2B5EF4-FFF2-40B4-BE49-F238E27FC236}">
                <a16:creationId xmlns:a16="http://schemas.microsoft.com/office/drawing/2014/main" id="{43139B23-F75F-4A12-A2D7-53C45ACF4466}"/>
              </a:ext>
            </a:extLst>
          </p:cNvPr>
          <p:cNvPicPr/>
          <p:nvPr/>
        </p:nvPicPr>
        <p:blipFill>
          <a:blip r:embed="rId2"/>
          <a:stretch>
            <a:fillRect/>
          </a:stretch>
        </p:blipFill>
        <p:spPr>
          <a:xfrm>
            <a:off x="5174629" y="85447"/>
            <a:ext cx="1478835" cy="692446"/>
          </a:xfrm>
          <a:prstGeom prst="rect">
            <a:avLst/>
          </a:prstGeom>
          <a:effectLst>
            <a:outerShdw blurRad="50800" dist="38100" algn="l" rotWithShape="0">
              <a:prstClr val="black">
                <a:alpha val="40000"/>
              </a:prstClr>
            </a:outerShdw>
          </a:effectLst>
        </p:spPr>
      </p:pic>
      <p:graphicFrame>
        <p:nvGraphicFramePr>
          <p:cNvPr id="3" name="Table 2">
            <a:extLst>
              <a:ext uri="{FF2B5EF4-FFF2-40B4-BE49-F238E27FC236}">
                <a16:creationId xmlns:a16="http://schemas.microsoft.com/office/drawing/2014/main" id="{5D3F6821-6BA8-48CF-BA65-9FBC9D9C1369}"/>
              </a:ext>
            </a:extLst>
          </p:cNvPr>
          <p:cNvGraphicFramePr>
            <a:graphicFrameLocks noGrp="1"/>
          </p:cNvGraphicFramePr>
          <p:nvPr>
            <p:extLst>
              <p:ext uri="{D42A27DB-BD31-4B8C-83A1-F6EECF244321}">
                <p14:modId xmlns:p14="http://schemas.microsoft.com/office/powerpoint/2010/main" val="2221134859"/>
              </p:ext>
            </p:extLst>
          </p:nvPr>
        </p:nvGraphicFramePr>
        <p:xfrm>
          <a:off x="4656300" y="1410709"/>
          <a:ext cx="2121676" cy="7288324"/>
        </p:xfrm>
        <a:graphic>
          <a:graphicData uri="http://schemas.openxmlformats.org/drawingml/2006/table">
            <a:tbl>
              <a:tblPr lastRow="1">
                <a:tableStyleId>{21E4AEA4-8DFA-4A89-87EB-49C32662AFE0}</a:tableStyleId>
              </a:tblPr>
              <a:tblGrid>
                <a:gridCol w="2121676">
                  <a:extLst>
                    <a:ext uri="{9D8B030D-6E8A-4147-A177-3AD203B41FA5}">
                      <a16:colId xmlns:a16="http://schemas.microsoft.com/office/drawing/2014/main" val="3427758940"/>
                    </a:ext>
                  </a:extLst>
                </a:gridCol>
              </a:tblGrid>
              <a:tr h="169805">
                <a:tc>
                  <a:txBody>
                    <a:bodyPr/>
                    <a:lstStyle/>
                    <a:p>
                      <a:pPr algn="l" fontAlgn="b"/>
                      <a:r>
                        <a:rPr lang="en-GB" sz="1050" b="1" i="0" u="none" strike="noStrike" dirty="0">
                          <a:solidFill>
                            <a:srgbClr val="000000"/>
                          </a:solidFill>
                          <a:effectLst/>
                          <a:latin typeface="Calibri" panose="020F0502020204030204" pitchFamily="34" charset="0"/>
                        </a:rPr>
                        <a:t> NATIONAL/DIGITAL</a:t>
                      </a:r>
                    </a:p>
                  </a:txBody>
                  <a:tcPr marL="9525" marR="9525" marT="9525" marB="0" anchor="b">
                    <a:solidFill>
                      <a:srgbClr val="F8D4CC"/>
                    </a:solidFill>
                  </a:tcPr>
                </a:tc>
                <a:extLst>
                  <a:ext uri="{0D108BD9-81ED-4DB2-BD59-A6C34878D82A}">
                    <a16:rowId xmlns:a16="http://schemas.microsoft.com/office/drawing/2014/main" val="1082825713"/>
                  </a:ext>
                </a:extLst>
              </a:tr>
              <a:tr h="18125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80s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69547400"/>
                  </a:ext>
                </a:extLst>
              </a:tr>
              <a:tr h="18125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Classic Rock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53572968"/>
                  </a:ext>
                </a:extLst>
              </a:tr>
              <a:tr h="19079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658980072"/>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00s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411618801"/>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90s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624722430"/>
                  </a:ext>
                </a:extLst>
              </a:tr>
              <a:tr h="203743">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Country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789993876"/>
                  </a:ext>
                </a:extLst>
              </a:tr>
              <a:tr h="190792">
                <a:tc>
                  <a: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Boom Radio – DAB Trading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681004162"/>
                  </a:ext>
                </a:extLst>
              </a:tr>
              <a:tr h="190792">
                <a:tc>
                  <a: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Capital London Plus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958125697"/>
                  </a:ext>
                </a:extLst>
              </a:tr>
              <a:tr h="190792">
                <a:tc>
                  <a: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Gold London Plus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838663531"/>
                  </a:ext>
                </a:extLst>
              </a:tr>
              <a:tr h="190792">
                <a:tc>
                  <a: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Heart London Plus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042753221"/>
                  </a:ext>
                </a:extLst>
              </a:tr>
              <a:tr h="190792">
                <a:tc>
                  <a: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Radio X London Plus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194764803"/>
                  </a:ext>
                </a:extLst>
              </a:tr>
              <a:tr h="190792">
                <a:tc>
                  <a: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Smooth Radio London Plus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825346731"/>
                  </a:ext>
                </a:extLst>
              </a:tr>
              <a:tr h="19079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Classic FM UK (Digital)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009082995"/>
                  </a:ext>
                </a:extLst>
              </a:tr>
              <a:tr h="19079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Radio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330123127"/>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80s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96716014"/>
                  </a:ext>
                </a:extLst>
              </a:tr>
              <a:tr h="1550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947719123"/>
                  </a:ext>
                </a:extLst>
              </a:tr>
              <a:tr h="19079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Hits Radio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292804158"/>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Jazz FM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244334276"/>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Kerrang!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727162707"/>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57750386"/>
                  </a:ext>
                </a:extLst>
              </a:tr>
              <a:tr h="19079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 FRESH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457521089"/>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KissTORY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671013609"/>
                  </a:ext>
                </a:extLst>
              </a:tr>
              <a:tr h="190792">
                <a:tc>
                  <a:txBody>
                    <a:bodyPr/>
                    <a:lstStyle/>
                    <a:p>
                      <a:pP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LBC (UK)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708923412"/>
                  </a:ext>
                </a:extLst>
              </a:tr>
              <a:tr h="190792">
                <a:tc>
                  <a:txBody>
                    <a:bodyPr/>
                    <a:lstStyle/>
                    <a:p>
                      <a:pP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LBC News (Uk)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645477930"/>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Magic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314274001"/>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Magic Chilled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881414987"/>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Magic Soul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022605566"/>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Mellow Magic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731491568"/>
                  </a:ext>
                </a:extLst>
              </a:tr>
              <a:tr h="19079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 Radio 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704823914"/>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Planet Rock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106489095"/>
                  </a:ext>
                </a:extLst>
              </a:tr>
              <a:tr h="195909">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Scala Radio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324353493"/>
                  </a:ext>
                </a:extLst>
              </a:tr>
              <a:tr h="190792">
                <a:tc>
                  <a:txBody>
                    <a:bodyPr/>
                    <a:lstStyle/>
                    <a:p>
                      <a:pPr>
                        <a:lnSpc>
                          <a:spcPct val="107000"/>
                        </a:lnSpc>
                        <a:spcAft>
                          <a:spcPts val="800"/>
                        </a:spcAft>
                      </a:pP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talkRadio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291133230"/>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talkSPORT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6664699"/>
                  </a:ext>
                </a:extLst>
              </a:tr>
              <a:tr h="19079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talkSPORT2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623318537"/>
                  </a:ext>
                </a:extLst>
              </a:tr>
              <a:tr h="260836">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Virgin Anthems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710425168"/>
                  </a:ext>
                </a:extLst>
              </a:tr>
              <a:tr h="19079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Virgin Chilled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49651002"/>
                  </a:ext>
                </a:extLst>
              </a:tr>
              <a:tr h="19079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Virgin Radio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667258553"/>
                  </a:ext>
                </a:extLst>
              </a:tr>
            </a:tbl>
          </a:graphicData>
        </a:graphic>
      </p:graphicFrame>
      <p:graphicFrame>
        <p:nvGraphicFramePr>
          <p:cNvPr id="6" name="Table 5">
            <a:extLst>
              <a:ext uri="{FF2B5EF4-FFF2-40B4-BE49-F238E27FC236}">
                <a16:creationId xmlns:a16="http://schemas.microsoft.com/office/drawing/2014/main" id="{4FFFDA46-08DF-4DB3-B6E3-63C4C1A7BBD5}"/>
              </a:ext>
            </a:extLst>
          </p:cNvPr>
          <p:cNvGraphicFramePr>
            <a:graphicFrameLocks noGrp="1"/>
          </p:cNvGraphicFramePr>
          <p:nvPr/>
        </p:nvGraphicFramePr>
        <p:xfrm>
          <a:off x="0" y="6707953"/>
          <a:ext cx="2121675" cy="2915743"/>
        </p:xfrm>
        <a:graphic>
          <a:graphicData uri="http://schemas.openxmlformats.org/drawingml/2006/table">
            <a:tbl>
              <a:tblPr>
                <a:tableStyleId>{21E4AEA4-8DFA-4A89-87EB-49C32662AFE0}</a:tableStyleId>
              </a:tblPr>
              <a:tblGrid>
                <a:gridCol w="2121675">
                  <a:extLst>
                    <a:ext uri="{9D8B030D-6E8A-4147-A177-3AD203B41FA5}">
                      <a16:colId xmlns:a16="http://schemas.microsoft.com/office/drawing/2014/main" val="1730818693"/>
                    </a:ext>
                  </a:extLst>
                </a:gridCol>
              </a:tblGrid>
              <a:tr h="204340">
                <a:tc>
                  <a:txBody>
                    <a:bodyPr/>
                    <a:lstStyle/>
                    <a:p>
                      <a:pPr algn="l" fontAlgn="b"/>
                      <a:r>
                        <a:rPr lang="en-GB" sz="1050" b="1" i="0" u="none" strike="noStrike" dirty="0">
                          <a:solidFill>
                            <a:srgbClr val="000000"/>
                          </a:solidFill>
                          <a:effectLst/>
                          <a:latin typeface="Calibri" panose="020F0502020204030204" pitchFamily="34" charset="0"/>
                        </a:rPr>
                        <a:t>LONDON</a:t>
                      </a:r>
                    </a:p>
                  </a:txBody>
                  <a:tcPr marL="9525" marR="9525" marT="9525" marB="0" anchor="b">
                    <a:solidFill>
                      <a:srgbClr val="F8D4CC"/>
                    </a:solidFill>
                  </a:tcPr>
                </a:tc>
                <a:extLst>
                  <a:ext uri="{0D108BD9-81ED-4DB2-BD59-A6C34878D82A}">
                    <a16:rowId xmlns:a16="http://schemas.microsoft.com/office/drawing/2014/main" val="3322830364"/>
                  </a:ext>
                </a:extLst>
              </a:tr>
              <a:tr h="19083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713297212"/>
                  </a:ext>
                </a:extLst>
              </a:tr>
              <a:tr h="19083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Capital London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108044624"/>
                  </a:ext>
                </a:extLst>
              </a:tr>
              <a:tr h="19083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Classic FM London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899263495"/>
                  </a:ext>
                </a:extLst>
              </a:tr>
              <a:tr h="19083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Gold London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151126715"/>
                  </a:ext>
                </a:extLst>
              </a:tr>
              <a:tr h="250301">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(London)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992786513"/>
                  </a:ext>
                </a:extLst>
              </a:tr>
              <a:tr h="19083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London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083125273"/>
                  </a:ext>
                </a:extLst>
              </a:tr>
              <a:tr h="19083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 London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529299200"/>
                  </a:ext>
                </a:extLst>
              </a:tr>
              <a:tr h="190832">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Lyca Gold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039039904"/>
                  </a:ext>
                </a:extLst>
              </a:tr>
              <a:tr h="190832">
                <a:tc>
                  <a:txBody>
                    <a:bodyPr/>
                    <a:lstStyle/>
                    <a:p>
                      <a:pPr>
                        <a:lnSpc>
                          <a:spcPct val="107000"/>
                        </a:lnSpc>
                        <a:spcAft>
                          <a:spcPts val="800"/>
                        </a:spcAft>
                      </a:pP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Lyca</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Radio 1458am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641537217"/>
                  </a:ext>
                </a:extLst>
              </a:tr>
              <a:tr h="19083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Magic London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295485812"/>
                  </a:ext>
                </a:extLst>
              </a:tr>
              <a:tr h="19083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Mi-Soul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1705297"/>
                  </a:ext>
                </a:extLst>
              </a:tr>
              <a:tr h="83708">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Radio X London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833762120"/>
                  </a:ext>
                </a:extLst>
              </a:tr>
              <a:tr h="190832">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London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596781067"/>
                  </a:ext>
                </a:extLst>
              </a:tr>
              <a:tr h="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Time FM 107.5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175967225"/>
                  </a:ext>
                </a:extLst>
              </a:tr>
            </a:tbl>
          </a:graphicData>
        </a:graphic>
      </p:graphicFrame>
      <p:graphicFrame>
        <p:nvGraphicFramePr>
          <p:cNvPr id="23" name="Table 22">
            <a:extLst>
              <a:ext uri="{FF2B5EF4-FFF2-40B4-BE49-F238E27FC236}">
                <a16:creationId xmlns:a16="http://schemas.microsoft.com/office/drawing/2014/main" id="{029FBDD4-989E-4FB1-BC26-1397433E5415}"/>
              </a:ext>
            </a:extLst>
          </p:cNvPr>
          <p:cNvGraphicFramePr>
            <a:graphicFrameLocks noGrp="1"/>
          </p:cNvGraphicFramePr>
          <p:nvPr/>
        </p:nvGraphicFramePr>
        <p:xfrm>
          <a:off x="21557" y="296629"/>
          <a:ext cx="2150909" cy="6177036"/>
        </p:xfrm>
        <a:graphic>
          <a:graphicData uri="http://schemas.openxmlformats.org/drawingml/2006/table">
            <a:tbl>
              <a:tblPr>
                <a:tableStyleId>{21E4AEA4-8DFA-4A89-87EB-49C32662AFE0}</a:tableStyleId>
              </a:tblPr>
              <a:tblGrid>
                <a:gridCol w="2150909">
                  <a:extLst>
                    <a:ext uri="{9D8B030D-6E8A-4147-A177-3AD203B41FA5}">
                      <a16:colId xmlns:a16="http://schemas.microsoft.com/office/drawing/2014/main" val="2412797903"/>
                    </a:ext>
                  </a:extLst>
                </a:gridCol>
              </a:tblGrid>
              <a:tr h="180601">
                <a:tc>
                  <a:txBody>
                    <a:bodyPr/>
                    <a:lstStyle/>
                    <a:p>
                      <a:pPr algn="l" fontAlgn="b"/>
                      <a:r>
                        <a:rPr lang="en-GB" sz="1050" b="1" i="0" u="none" strike="noStrike" dirty="0">
                          <a:solidFill>
                            <a:srgbClr val="000000"/>
                          </a:solidFill>
                          <a:effectLst/>
                          <a:latin typeface="Calibri" panose="020F0502020204030204" pitchFamily="34" charset="0"/>
                        </a:rPr>
                        <a:t>WALES &amp; WEST</a:t>
                      </a:r>
                    </a:p>
                  </a:txBody>
                  <a:tcPr marL="9525" marR="9525" marT="9525" marB="0" anchor="b">
                    <a:solidFill>
                      <a:srgbClr val="F8D4CC"/>
                    </a:solidFill>
                  </a:tcPr>
                </a:tc>
                <a:extLst>
                  <a:ext uri="{0D108BD9-81ED-4DB2-BD59-A6C34878D82A}">
                    <a16:rowId xmlns:a16="http://schemas.microsoft.com/office/drawing/2014/main" val="1189534476"/>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106.3 Bridge FM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940556932"/>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96.4 FM The Wave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840126793"/>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Capital South Wales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506949442"/>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Dragon Radio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242748246"/>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(Bristol &amp; Bath)</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074597361"/>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(Devon)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080068322"/>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(Dorset)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718837366"/>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(Gloucestershire)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680576574"/>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(Plymouth)</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226916110"/>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(South Coast)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691478492"/>
                  </a:ext>
                </a:extLst>
              </a:tr>
              <a:tr h="217203">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(South Wales)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4062933220"/>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(Swindon)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733958779"/>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Radio (Cornwall)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693784591"/>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Haven Radio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4254203524"/>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North WALES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284640600"/>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South WALES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536620421"/>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South West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947452292"/>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West COUNTRY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389060761"/>
                  </a:ext>
                </a:extLst>
              </a:tr>
              <a:tr h="180601">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Hits Radio (Bristol &amp; South West)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201231129"/>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Jack 2 Hits Oxfordshire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86095963"/>
                  </a:ext>
                </a:extLst>
              </a:tr>
              <a:tr h="180601">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Jack 3 Chill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29177355"/>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JACK FM (Oxford)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157545503"/>
                  </a:ext>
                </a:extLst>
              </a:tr>
              <a:tr h="180601">
                <a:tc>
                  <a:txBody>
                    <a:bodyPr/>
                    <a:lstStyle/>
                    <a:p>
                      <a:pPr>
                        <a:lnSpc>
                          <a:spcPct val="107000"/>
                        </a:lnSpc>
                        <a:spcAft>
                          <a:spcPts val="80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KFM (West)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047641111"/>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 (West)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403937324"/>
                  </a:ext>
                </a:extLst>
              </a:tr>
              <a:tr h="180601">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 Radio Ceredigion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274571222"/>
                  </a:ext>
                </a:extLst>
              </a:tr>
              <a:tr h="180601">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 Radio Wales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296156669"/>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Pirate FM</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747250665"/>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Radio Carmarthenshire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542284141"/>
                  </a:ext>
                </a:extLst>
              </a:tr>
              <a:tr h="180601">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Devon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856847410"/>
                  </a:ext>
                </a:extLst>
              </a:tr>
              <a:tr h="180601">
                <a:tc>
                  <a:txBody>
                    <a:bodyPr/>
                    <a:lstStyle/>
                    <a:p>
                      <a:pPr>
                        <a:lnSpc>
                          <a:spcPct val="107000"/>
                        </a:lnSpc>
                        <a:spcAft>
                          <a:spcPts val="80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North West and Wales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399643411"/>
                  </a:ext>
                </a:extLst>
              </a:tr>
              <a:tr h="180601">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South Wales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450540382"/>
                  </a:ext>
                </a:extLst>
              </a:tr>
              <a:tr h="180601">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West Country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41232942"/>
                  </a:ext>
                </a:extLst>
              </a:tr>
              <a:tr h="180601">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Breezy Radio (Wales)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061097902"/>
                  </a:ext>
                </a:extLst>
              </a:tr>
            </a:tbl>
          </a:graphicData>
        </a:graphic>
      </p:graphicFrame>
      <p:graphicFrame>
        <p:nvGraphicFramePr>
          <p:cNvPr id="25" name="Table 24">
            <a:extLst>
              <a:ext uri="{FF2B5EF4-FFF2-40B4-BE49-F238E27FC236}">
                <a16:creationId xmlns:a16="http://schemas.microsoft.com/office/drawing/2014/main" id="{F4F08187-114A-4401-BF61-ED3446D080E6}"/>
              </a:ext>
            </a:extLst>
          </p:cNvPr>
          <p:cNvGraphicFramePr>
            <a:graphicFrameLocks noGrp="1"/>
          </p:cNvGraphicFramePr>
          <p:nvPr/>
        </p:nvGraphicFramePr>
        <p:xfrm>
          <a:off x="2353546" y="4490357"/>
          <a:ext cx="2121675" cy="5243195"/>
        </p:xfrm>
        <a:graphic>
          <a:graphicData uri="http://schemas.openxmlformats.org/drawingml/2006/table">
            <a:tbl>
              <a:tblPr>
                <a:tableStyleId>{21E4AEA4-8DFA-4A89-87EB-49C32662AFE0}</a:tableStyleId>
              </a:tblPr>
              <a:tblGrid>
                <a:gridCol w="2121675">
                  <a:extLst>
                    <a:ext uri="{9D8B030D-6E8A-4147-A177-3AD203B41FA5}">
                      <a16:colId xmlns:a16="http://schemas.microsoft.com/office/drawing/2014/main" val="3082573712"/>
                    </a:ext>
                  </a:extLst>
                </a:gridCol>
              </a:tblGrid>
              <a:tr h="190500">
                <a:tc>
                  <a:txBody>
                    <a:bodyPr/>
                    <a:lstStyle/>
                    <a:p>
                      <a:pPr algn="l" fontAlgn="b"/>
                      <a:r>
                        <a:rPr lang="en-GB" sz="1050" b="1" i="0" u="none" strike="noStrike" dirty="0">
                          <a:solidFill>
                            <a:srgbClr val="000000"/>
                          </a:solidFill>
                          <a:effectLst/>
                          <a:latin typeface="Calibri" panose="020F0502020204030204" pitchFamily="34" charset="0"/>
                        </a:rPr>
                        <a:t>SOUTH &amp; SOUTH EAST</a:t>
                      </a:r>
                    </a:p>
                  </a:txBody>
                  <a:tcPr marL="9525" marR="9525" marT="9525" marB="0" anchor="b">
                    <a:solidFill>
                      <a:srgbClr val="F8D4CC"/>
                    </a:solidFill>
                  </a:tcPr>
                </a:tc>
                <a:extLst>
                  <a:ext uri="{0D108BD9-81ED-4DB2-BD59-A6C34878D82A}">
                    <a16:rowId xmlns:a16="http://schemas.microsoft.com/office/drawing/2014/main" val="1676692910"/>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Capital Brighton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78097395"/>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Capital South Coast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695238604"/>
                  </a:ext>
                </a:extLst>
              </a:tr>
              <a:tr h="190500">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Classic FM (South)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443194339"/>
                  </a:ext>
                </a:extLst>
              </a:tr>
              <a:tr h="190500">
                <a:tc>
                  <a:txBody>
                    <a:bodyPr/>
                    <a:lstStyle/>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Greatest Hits (East Hampshire)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144203171"/>
                  </a:ext>
                </a:extLst>
              </a:tr>
              <a:tr h="190500">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(Berkshire &amp; North Hampshire)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459274514"/>
                  </a:ext>
                </a:extLst>
              </a:tr>
              <a:tr h="190500">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(Salisbury)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466385255"/>
                  </a:ext>
                </a:extLst>
              </a:tr>
              <a:tr h="190500">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(Somerset)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068969126"/>
                  </a:ext>
                </a:extLst>
              </a:tr>
              <a:tr h="190500">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(South Coast)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873052078"/>
                  </a:ext>
                </a:extLst>
              </a:tr>
              <a:tr h="190500">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(Surrey &amp; East Hampshire)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138170402"/>
                  </a:ext>
                </a:extLst>
              </a:tr>
              <a:tr h="190500">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(West Norfolk)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80686671"/>
                  </a:ext>
                </a:extLst>
              </a:tr>
              <a:tr h="190500">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(West Sussex)</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750761799"/>
                  </a:ext>
                </a:extLst>
              </a:tr>
              <a:tr h="190500">
                <a:tc>
                  <a:txBody>
                    <a:bodyPr/>
                    <a:lstStyle/>
                    <a:p>
                      <a:pPr>
                        <a:lnSpc>
                          <a:spcPct val="107000"/>
                        </a:lnSpc>
                        <a:spcAft>
                          <a:spcPts val="80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Four Bounties Bedfordshire)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392212713"/>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Four Counties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213493236"/>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Kent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74184935"/>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Solent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4201506811"/>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SUSSEX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660282685"/>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THAMES VALLEY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945871627"/>
                  </a:ext>
                </a:extLst>
              </a:tr>
              <a:tr h="190500">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Hits Radio (Bournemouth &amp; Poole)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666661121"/>
                  </a:ext>
                </a:extLst>
              </a:tr>
              <a:tr h="190500">
                <a:tc>
                  <a:txBody>
                    <a:bodyPr/>
                    <a:lstStyle/>
                    <a:p>
                      <a:pPr>
                        <a:lnSpc>
                          <a:spcPct val="107000"/>
                        </a:lnSpc>
                        <a:spcAft>
                          <a:spcPts val="80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IOW Radio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4250613309"/>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Radio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227501270"/>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Kent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562965360"/>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Solent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4275834614"/>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Sussex</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843279266"/>
                  </a:ext>
                </a:extLst>
              </a:tr>
              <a:tr h="190500">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Thames Valley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137036885"/>
                  </a:ext>
                </a:extLst>
              </a:tr>
              <a:tr h="0">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Wave 105</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014352961"/>
                  </a:ext>
                </a:extLst>
              </a:tr>
            </a:tbl>
          </a:graphicData>
        </a:graphic>
      </p:graphicFrame>
      <p:graphicFrame>
        <p:nvGraphicFramePr>
          <p:cNvPr id="26" name="Table 25">
            <a:extLst>
              <a:ext uri="{FF2B5EF4-FFF2-40B4-BE49-F238E27FC236}">
                <a16:creationId xmlns:a16="http://schemas.microsoft.com/office/drawing/2014/main" id="{3ED6B644-52E6-495F-9879-F88955A8172B}"/>
              </a:ext>
            </a:extLst>
          </p:cNvPr>
          <p:cNvGraphicFramePr>
            <a:graphicFrameLocks noGrp="1"/>
          </p:cNvGraphicFramePr>
          <p:nvPr>
            <p:extLst>
              <p:ext uri="{D42A27DB-BD31-4B8C-83A1-F6EECF244321}">
                <p14:modId xmlns:p14="http://schemas.microsoft.com/office/powerpoint/2010/main" val="2847045886"/>
              </p:ext>
            </p:extLst>
          </p:nvPr>
        </p:nvGraphicFramePr>
        <p:xfrm>
          <a:off x="2353545" y="296629"/>
          <a:ext cx="2121676" cy="4095153"/>
        </p:xfrm>
        <a:graphic>
          <a:graphicData uri="http://schemas.openxmlformats.org/drawingml/2006/table">
            <a:tbl>
              <a:tblPr>
                <a:tableStyleId>{5C22544A-7EE6-4342-B048-85BDC9FD1C3A}</a:tableStyleId>
              </a:tblPr>
              <a:tblGrid>
                <a:gridCol w="2121676">
                  <a:extLst>
                    <a:ext uri="{9D8B030D-6E8A-4147-A177-3AD203B41FA5}">
                      <a16:colId xmlns:a16="http://schemas.microsoft.com/office/drawing/2014/main" val="1489416307"/>
                    </a:ext>
                  </a:extLst>
                </a:gridCol>
              </a:tblGrid>
              <a:tr h="178051">
                <a:tc>
                  <a:txBody>
                    <a:bodyPr/>
                    <a:lstStyle/>
                    <a:p>
                      <a:pPr algn="l" fontAlgn="b"/>
                      <a:r>
                        <a:rPr lang="en-GB" sz="1050" b="1" i="0" u="none" strike="noStrike" dirty="0">
                          <a:solidFill>
                            <a:srgbClr val="000000"/>
                          </a:solidFill>
                          <a:effectLst/>
                          <a:latin typeface="Calibri" panose="020F0502020204030204" pitchFamily="34" charset="0"/>
                        </a:rPr>
                        <a:t>EAST OF ENGLAND</a:t>
                      </a:r>
                    </a:p>
                  </a:txBody>
                  <a:tcPr marL="9525" marR="9525" marT="9525" marB="0" anchor="b">
                    <a:solidFill>
                      <a:srgbClr val="F8D4CC"/>
                    </a:solidFill>
                  </a:tcPr>
                </a:tc>
                <a:extLst>
                  <a:ext uri="{0D108BD9-81ED-4DB2-BD59-A6C34878D82A}">
                    <a16:rowId xmlns:a16="http://schemas.microsoft.com/office/drawing/2014/main" val="1066301029"/>
                  </a:ext>
                </a:extLst>
              </a:tr>
              <a:tr h="200057">
                <a:tc>
                  <a:txBody>
                    <a:bodyPr/>
                    <a:lstStyle/>
                    <a:p>
                      <a:pPr>
                        <a:lnSpc>
                          <a:spcPct val="107000"/>
                        </a:lnSpc>
                        <a:spcAft>
                          <a:spcPts val="80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Gold Cambridgeshire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859542351"/>
                  </a:ext>
                </a:extLst>
              </a:tr>
              <a:tr h="200057">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(Essex)</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25633139"/>
                  </a:ext>
                </a:extLst>
              </a:tr>
              <a:tr h="200057">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(Great Yarmouth)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052500015"/>
                  </a:ext>
                </a:extLst>
              </a:tr>
              <a:tr h="200057">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(Ipswich)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667859817"/>
                  </a:ext>
                </a:extLst>
              </a:tr>
              <a:tr h="200057">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(North Norfolk)</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062325334"/>
                  </a:ext>
                </a:extLst>
              </a:tr>
              <a:tr h="200057">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(Norwich)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98115630"/>
                  </a:ext>
                </a:extLst>
              </a:tr>
              <a:tr h="200057">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(West Norfolk)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725036431"/>
                  </a:ext>
                </a:extLst>
              </a:tr>
              <a:tr h="224396">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Cambridgeshire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312011194"/>
                  </a:ext>
                </a:extLst>
              </a:tr>
              <a:tr h="200057">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East Anglia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836041771"/>
                  </a:ext>
                </a:extLst>
              </a:tr>
              <a:tr h="200057">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Essex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496547822"/>
                  </a:ext>
                </a:extLst>
              </a:tr>
              <a:tr h="291737">
                <a:tc>
                  <a:txBody>
                    <a:bodyPr/>
                    <a:lstStyle/>
                    <a:p>
                      <a:pPr>
                        <a:lnSpc>
                          <a:spcPct val="107000"/>
                        </a:lnSpc>
                        <a:spcAft>
                          <a:spcPts val="80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Four Counties (Milton Keynes)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157340878"/>
                  </a:ext>
                </a:extLst>
              </a:tr>
              <a:tr h="200057">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GHR (Suffolk)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103401531"/>
                  </a:ext>
                </a:extLst>
              </a:tr>
              <a:tr h="200057">
                <a:tc>
                  <a:txBody>
                    <a:bodyPr/>
                    <a:lstStyle/>
                    <a:p>
                      <a:pPr>
                        <a:lnSpc>
                          <a:spcPct val="107000"/>
                        </a:lnSpc>
                        <a:spcAft>
                          <a:spcPts val="80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KFM (East)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481153284"/>
                  </a:ext>
                </a:extLst>
              </a:tr>
              <a:tr h="200057">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 (East)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204371855"/>
                  </a:ext>
                </a:extLst>
              </a:tr>
              <a:tr h="200057">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Cambridgeshire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794240901"/>
                  </a:ext>
                </a:extLst>
              </a:tr>
              <a:tr h="200057">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East Anglia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4260195744"/>
                  </a:ext>
                </a:extLst>
              </a:tr>
              <a:tr h="200057">
                <a:tc>
                  <a:txBody>
                    <a:bodyPr/>
                    <a:lstStyle/>
                    <a:p>
                      <a:pPr>
                        <a:lnSpc>
                          <a:spcPct val="107000"/>
                        </a:lnSpc>
                        <a:spcAft>
                          <a:spcPts val="800"/>
                        </a:spcAft>
                      </a:pPr>
                      <a:r>
                        <a:rPr lang="en-GB"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Smooth Radio Essex</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135621716"/>
                  </a:ext>
                </a:extLst>
              </a:tr>
              <a:tr h="200057">
                <a:tc>
                  <a:txBody>
                    <a:bodyPr/>
                    <a:lstStyle/>
                    <a:p>
                      <a:pPr>
                        <a:lnSpc>
                          <a:spcPct val="107000"/>
                        </a:lnSpc>
                        <a:spcAft>
                          <a:spcPts val="80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Star Radio (Cambridge and Ely) (NR)</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324410225"/>
                  </a:ext>
                </a:extLst>
              </a:tr>
              <a:tr h="200057">
                <a:tc>
                  <a:txBody>
                    <a:bodyPr/>
                    <a:lstStyle/>
                    <a:p>
                      <a:pPr>
                        <a:lnSpc>
                          <a:spcPct val="107000"/>
                        </a:lnSpc>
                        <a:spcAft>
                          <a:spcPts val="800"/>
                        </a:spcAft>
                      </a:pP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Radio Essex</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030006154"/>
                  </a:ext>
                </a:extLst>
              </a:tr>
            </a:tbl>
          </a:graphicData>
        </a:graphic>
      </p:graphicFrame>
    </p:spTree>
    <p:extLst>
      <p:ext uri="{BB962C8B-B14F-4D97-AF65-F5344CB8AC3E}">
        <p14:creationId xmlns:p14="http://schemas.microsoft.com/office/powerpoint/2010/main" val="168985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 Network Drive.png">
            <a:extLst>
              <a:ext uri="{FF2B5EF4-FFF2-40B4-BE49-F238E27FC236}">
                <a16:creationId xmlns:a16="http://schemas.microsoft.com/office/drawing/2014/main" id="{43139B23-F75F-4A12-A2D7-53C45ACF4466}"/>
              </a:ext>
            </a:extLst>
          </p:cNvPr>
          <p:cNvPicPr/>
          <p:nvPr/>
        </p:nvPicPr>
        <p:blipFill>
          <a:blip r:embed="rId2"/>
          <a:stretch>
            <a:fillRect/>
          </a:stretch>
        </p:blipFill>
        <p:spPr>
          <a:xfrm>
            <a:off x="4759826" y="403917"/>
            <a:ext cx="1725930" cy="821055"/>
          </a:xfrm>
          <a:prstGeom prst="rect">
            <a:avLst/>
          </a:prstGeom>
          <a:effectLst>
            <a:outerShdw blurRad="50800" dist="38100" algn="l" rotWithShape="0">
              <a:prstClr val="black">
                <a:alpha val="40000"/>
              </a:prstClr>
            </a:outerShdw>
          </a:effectLst>
        </p:spPr>
      </p:pic>
      <p:graphicFrame>
        <p:nvGraphicFramePr>
          <p:cNvPr id="15" name="Table 14">
            <a:extLst>
              <a:ext uri="{FF2B5EF4-FFF2-40B4-BE49-F238E27FC236}">
                <a16:creationId xmlns:a16="http://schemas.microsoft.com/office/drawing/2014/main" id="{8FC7430B-75B4-4A74-A8EB-349D18814417}"/>
              </a:ext>
            </a:extLst>
          </p:cNvPr>
          <p:cNvGraphicFramePr>
            <a:graphicFrameLocks noGrp="1"/>
          </p:cNvGraphicFramePr>
          <p:nvPr>
            <p:extLst>
              <p:ext uri="{D42A27DB-BD31-4B8C-83A1-F6EECF244321}">
                <p14:modId xmlns:p14="http://schemas.microsoft.com/office/powerpoint/2010/main" val="778980593"/>
              </p:ext>
            </p:extLst>
          </p:nvPr>
        </p:nvGraphicFramePr>
        <p:xfrm>
          <a:off x="182037" y="417854"/>
          <a:ext cx="2090495" cy="4722495"/>
        </p:xfrm>
        <a:graphic>
          <a:graphicData uri="http://schemas.openxmlformats.org/drawingml/2006/table">
            <a:tbl>
              <a:tblPr>
                <a:tableStyleId>{21E4AEA4-8DFA-4A89-87EB-49C32662AFE0}</a:tableStyleId>
              </a:tblPr>
              <a:tblGrid>
                <a:gridCol w="2090495">
                  <a:extLst>
                    <a:ext uri="{9D8B030D-6E8A-4147-A177-3AD203B41FA5}">
                      <a16:colId xmlns:a16="http://schemas.microsoft.com/office/drawing/2014/main" val="2259159631"/>
                    </a:ext>
                  </a:extLst>
                </a:gridCol>
              </a:tblGrid>
              <a:tr h="190500">
                <a:tc>
                  <a:txBody>
                    <a:bodyPr/>
                    <a:lstStyle/>
                    <a:p>
                      <a:pPr algn="l" fontAlgn="b"/>
                      <a:r>
                        <a:rPr lang="en-GB" sz="1050" b="1" i="0" u="none" strike="noStrike" dirty="0">
                          <a:solidFill>
                            <a:srgbClr val="000000"/>
                          </a:solidFill>
                          <a:effectLst/>
                          <a:latin typeface="Calibri" panose="020F0502020204030204" pitchFamily="34" charset="0"/>
                        </a:rPr>
                        <a:t>NORTH WEST</a:t>
                      </a:r>
                    </a:p>
                  </a:txBody>
                  <a:tcPr marL="9525" marR="9525" marT="9525" marB="0" anchor="b">
                    <a:solidFill>
                      <a:srgbClr val="F8D4CC"/>
                    </a:solidFill>
                  </a:tcPr>
                </a:tc>
                <a:extLst>
                  <a:ext uri="{0D108BD9-81ED-4DB2-BD59-A6C34878D82A}">
                    <a16:rowId xmlns:a16="http://schemas.microsoft.com/office/drawing/2014/main" val="4166801750"/>
                  </a:ext>
                </a:extLst>
              </a:tr>
              <a:tr h="190500">
                <a:tc>
                  <a:txBody>
                    <a:bodyPr/>
                    <a:lstStyle/>
                    <a:p>
                      <a:pPr algn="l" fontAlgn="b"/>
                      <a:r>
                        <a:rPr lang="en-GB" sz="1100" b="0" i="0" u="none" strike="noStrike">
                          <a:solidFill>
                            <a:srgbClr val="000000"/>
                          </a:solidFill>
                          <a:effectLst/>
                          <a:latin typeface="Calibri" panose="020F0502020204030204" pitchFamily="34" charset="0"/>
                        </a:rPr>
                        <a:t>C.F.M </a:t>
                      </a:r>
                    </a:p>
                  </a:txBody>
                  <a:tcPr marL="9525" marR="9525" marT="9525" marB="0" anchor="b">
                    <a:solidFill>
                      <a:srgbClr val="F8D4CC"/>
                    </a:solidFill>
                  </a:tcPr>
                </a:tc>
                <a:extLst>
                  <a:ext uri="{0D108BD9-81ED-4DB2-BD59-A6C34878D82A}">
                    <a16:rowId xmlns:a16="http://schemas.microsoft.com/office/drawing/2014/main" val="682339274"/>
                  </a:ext>
                </a:extLst>
              </a:tr>
              <a:tr h="190500">
                <a:tc>
                  <a:txBody>
                    <a:bodyPr/>
                    <a:lstStyle/>
                    <a:p>
                      <a:pPr algn="l" fontAlgn="b"/>
                      <a:r>
                        <a:rPr lang="en-GB" sz="1100" b="0" i="0" u="none" strike="noStrike" dirty="0">
                          <a:solidFill>
                            <a:srgbClr val="000000"/>
                          </a:solidFill>
                          <a:effectLst/>
                          <a:latin typeface="Calibri" panose="020F0502020204030204" pitchFamily="34" charset="0"/>
                        </a:rPr>
                        <a:t>Capital Lancashire</a:t>
                      </a:r>
                    </a:p>
                  </a:txBody>
                  <a:tcPr marL="9525" marR="9525" marT="9525" marB="0" anchor="b">
                    <a:solidFill>
                      <a:srgbClr val="F8D4CC"/>
                    </a:solidFill>
                  </a:tcPr>
                </a:tc>
                <a:extLst>
                  <a:ext uri="{0D108BD9-81ED-4DB2-BD59-A6C34878D82A}">
                    <a16:rowId xmlns:a16="http://schemas.microsoft.com/office/drawing/2014/main" val="1183832069"/>
                  </a:ext>
                </a:extLst>
              </a:tr>
              <a:tr h="190500">
                <a:tc>
                  <a:txBody>
                    <a:bodyPr/>
                    <a:lstStyle/>
                    <a:p>
                      <a:pPr algn="l" fontAlgn="b"/>
                      <a:r>
                        <a:rPr lang="en-GB" sz="1100" b="0" i="0" u="none" strike="noStrike">
                          <a:solidFill>
                            <a:srgbClr val="000000"/>
                          </a:solidFill>
                          <a:effectLst/>
                          <a:latin typeface="Calibri" panose="020F0502020204030204" pitchFamily="34" charset="0"/>
                        </a:rPr>
                        <a:t>Capital Liverpool</a:t>
                      </a:r>
                    </a:p>
                  </a:txBody>
                  <a:tcPr marL="9525" marR="9525" marT="9525" marB="0" anchor="b">
                    <a:solidFill>
                      <a:srgbClr val="F8D4CC"/>
                    </a:solidFill>
                  </a:tcPr>
                </a:tc>
                <a:extLst>
                  <a:ext uri="{0D108BD9-81ED-4DB2-BD59-A6C34878D82A}">
                    <a16:rowId xmlns:a16="http://schemas.microsoft.com/office/drawing/2014/main" val="646979645"/>
                  </a:ext>
                </a:extLst>
              </a:tr>
              <a:tr h="190500">
                <a:tc>
                  <a:txBody>
                    <a:bodyPr/>
                    <a:lstStyle/>
                    <a:p>
                      <a:pPr algn="l" fontAlgn="b"/>
                      <a:r>
                        <a:rPr lang="en-GB" sz="1100" b="0" i="0" u="none" strike="noStrike">
                          <a:solidFill>
                            <a:srgbClr val="000000"/>
                          </a:solidFill>
                          <a:effectLst/>
                          <a:latin typeface="Calibri" panose="020F0502020204030204" pitchFamily="34" charset="0"/>
                        </a:rPr>
                        <a:t>Capital Manchester     </a:t>
                      </a:r>
                    </a:p>
                  </a:txBody>
                  <a:tcPr marL="9525" marR="9525" marT="9525" marB="0" anchor="b">
                    <a:solidFill>
                      <a:srgbClr val="F8D4CC"/>
                    </a:solidFill>
                  </a:tcPr>
                </a:tc>
                <a:extLst>
                  <a:ext uri="{0D108BD9-81ED-4DB2-BD59-A6C34878D82A}">
                    <a16:rowId xmlns:a16="http://schemas.microsoft.com/office/drawing/2014/main" val="3128773361"/>
                  </a:ext>
                </a:extLst>
              </a:tr>
              <a:tr h="190500">
                <a:tc>
                  <a:txBody>
                    <a:bodyPr/>
                    <a:lstStyle/>
                    <a:p>
                      <a:pPr algn="l" fontAlgn="b"/>
                      <a:r>
                        <a:rPr lang="en-GB" sz="1100" b="0" i="0" u="none" strike="noStrike" dirty="0">
                          <a:solidFill>
                            <a:srgbClr val="000000"/>
                          </a:solidFill>
                          <a:effectLst/>
                          <a:latin typeface="Calibri" panose="020F0502020204030204" pitchFamily="34" charset="0"/>
                        </a:rPr>
                        <a:t>Capital North West &amp; Wales</a:t>
                      </a:r>
                    </a:p>
                  </a:txBody>
                  <a:tcPr marL="9525" marR="9525" marT="9525" marB="0" anchor="b">
                    <a:solidFill>
                      <a:srgbClr val="F8D4CC"/>
                    </a:solidFill>
                  </a:tcPr>
                </a:tc>
                <a:extLst>
                  <a:ext uri="{0D108BD9-81ED-4DB2-BD59-A6C34878D82A}">
                    <a16:rowId xmlns:a16="http://schemas.microsoft.com/office/drawing/2014/main" val="3986114688"/>
                  </a:ext>
                </a:extLst>
              </a:tr>
              <a:tr h="190500">
                <a:tc>
                  <a:txBody>
                    <a:bodyPr/>
                    <a:lstStyle/>
                    <a:p>
                      <a:pPr algn="l" fontAlgn="ctr"/>
                      <a:r>
                        <a:rPr lang="en-GB" sz="1100" b="0" i="0" u="none" strike="noStrike" dirty="0">
                          <a:solidFill>
                            <a:srgbClr val="000000"/>
                          </a:solidFill>
                          <a:effectLst/>
                          <a:latin typeface="Calibri" panose="020F0502020204030204" pitchFamily="34" charset="0"/>
                        </a:rPr>
                        <a:t>Cheshire's Silk 106.9</a:t>
                      </a:r>
                    </a:p>
                  </a:txBody>
                  <a:tcPr marL="9525" marR="9525" marT="9525" marB="0" anchor="ctr">
                    <a:solidFill>
                      <a:srgbClr val="F8D4CC"/>
                    </a:solidFill>
                  </a:tcPr>
                </a:tc>
                <a:extLst>
                  <a:ext uri="{0D108BD9-81ED-4DB2-BD59-A6C34878D82A}">
                    <a16:rowId xmlns:a16="http://schemas.microsoft.com/office/drawing/2014/main" val="4008661135"/>
                  </a:ext>
                </a:extLst>
              </a:tr>
              <a:tr h="190500">
                <a:tc>
                  <a:txBody>
                    <a:bodyPr/>
                    <a:lstStyle/>
                    <a:p>
                      <a:pPr algn="l" fontAlgn="ctr"/>
                      <a:r>
                        <a:rPr lang="en-GB" sz="1100" b="0" i="0" u="none" strike="noStrike">
                          <a:solidFill>
                            <a:srgbClr val="000000"/>
                          </a:solidFill>
                          <a:effectLst/>
                          <a:latin typeface="Calibri" panose="020F0502020204030204" pitchFamily="34" charset="0"/>
                        </a:rPr>
                        <a:t>Chesters Dee 106.3 (Dee on DAB)</a:t>
                      </a:r>
                    </a:p>
                  </a:txBody>
                  <a:tcPr marL="9525" marR="9525" marT="9525" marB="0" anchor="ctr">
                    <a:solidFill>
                      <a:srgbClr val="F8D4CC"/>
                    </a:solidFill>
                  </a:tcPr>
                </a:tc>
                <a:extLst>
                  <a:ext uri="{0D108BD9-81ED-4DB2-BD59-A6C34878D82A}">
                    <a16:rowId xmlns:a16="http://schemas.microsoft.com/office/drawing/2014/main" val="203036506"/>
                  </a:ext>
                </a:extLst>
              </a:tr>
              <a:tr h="190500">
                <a:tc>
                  <a:txBody>
                    <a:bodyPr/>
                    <a:lstStyle/>
                    <a:p>
                      <a:pPr algn="l" fontAlgn="ctr"/>
                      <a:r>
                        <a:rPr lang="en-GB" sz="1100" b="0" i="0" u="none" strike="noStrike" dirty="0">
                          <a:solidFill>
                            <a:srgbClr val="000000"/>
                          </a:solidFill>
                          <a:effectLst/>
                          <a:latin typeface="Calibri" panose="020F0502020204030204" pitchFamily="34" charset="0"/>
                        </a:rPr>
                        <a:t>Hits Radio (Manchester)</a:t>
                      </a:r>
                    </a:p>
                  </a:txBody>
                  <a:tcPr marL="9525" marR="9525" marT="9525" marB="0" anchor="ctr">
                    <a:solidFill>
                      <a:srgbClr val="F8D4CC"/>
                    </a:solidFill>
                  </a:tcPr>
                </a:tc>
                <a:extLst>
                  <a:ext uri="{0D108BD9-81ED-4DB2-BD59-A6C34878D82A}">
                    <a16:rowId xmlns:a16="http://schemas.microsoft.com/office/drawing/2014/main" val="3913420930"/>
                  </a:ext>
                </a:extLst>
              </a:tr>
              <a:tr h="190500">
                <a:tc>
                  <a:txBody>
                    <a:bodyPr/>
                    <a:lstStyle/>
                    <a:p>
                      <a:pPr algn="l" fontAlgn="b"/>
                      <a:r>
                        <a:rPr lang="en-GB" sz="1100" b="0" i="0" u="none" strike="noStrike" dirty="0">
                          <a:solidFill>
                            <a:srgbClr val="000000"/>
                          </a:solidFill>
                          <a:effectLst/>
                          <a:latin typeface="Calibri" panose="020F0502020204030204" pitchFamily="34" charset="0"/>
                        </a:rPr>
                        <a:t>Greatest Hits (Blackpool)</a:t>
                      </a:r>
                    </a:p>
                  </a:txBody>
                  <a:tcPr marL="9525" marR="9525" marT="9525" marB="0" anchor="b">
                    <a:solidFill>
                      <a:srgbClr val="F8D4CC"/>
                    </a:solidFill>
                  </a:tcPr>
                </a:tc>
                <a:extLst>
                  <a:ext uri="{0D108BD9-81ED-4DB2-BD59-A6C34878D82A}">
                    <a16:rowId xmlns:a16="http://schemas.microsoft.com/office/drawing/2014/main" val="3973910444"/>
                  </a:ext>
                </a:extLst>
              </a:tr>
              <a:tr h="190500">
                <a:tc>
                  <a:txBody>
                    <a:bodyPr/>
                    <a:lstStyle/>
                    <a:p>
                      <a:pPr algn="l" fontAlgn="b"/>
                      <a:r>
                        <a:rPr lang="en-GB" sz="1100" b="0" i="0" u="none" strike="noStrike" dirty="0">
                          <a:solidFill>
                            <a:srgbClr val="000000"/>
                          </a:solidFill>
                          <a:effectLst/>
                          <a:latin typeface="Calibri" panose="020F0502020204030204" pitchFamily="34" charset="0"/>
                        </a:rPr>
                        <a:t>Greatest Hits (Bolton)</a:t>
                      </a:r>
                    </a:p>
                  </a:txBody>
                  <a:tcPr marL="9525" marR="9525" marT="9525" marB="0" anchor="b">
                    <a:solidFill>
                      <a:srgbClr val="F8D4CC"/>
                    </a:solidFill>
                  </a:tcPr>
                </a:tc>
                <a:extLst>
                  <a:ext uri="{0D108BD9-81ED-4DB2-BD59-A6C34878D82A}">
                    <a16:rowId xmlns:a16="http://schemas.microsoft.com/office/drawing/2014/main" val="133888224"/>
                  </a:ext>
                </a:extLst>
              </a:tr>
              <a:tr h="190500">
                <a:tc>
                  <a:txBody>
                    <a:bodyPr/>
                    <a:lstStyle/>
                    <a:p>
                      <a:pPr algn="l" fontAlgn="b"/>
                      <a:r>
                        <a:rPr lang="en-GB" sz="1100" b="0" i="0" u="none" strike="noStrike" dirty="0">
                          <a:solidFill>
                            <a:srgbClr val="000000"/>
                          </a:solidFill>
                          <a:effectLst/>
                          <a:latin typeface="Calibri" panose="020F0502020204030204" pitchFamily="34" charset="0"/>
                        </a:rPr>
                        <a:t>Greatest Hits (Lancashire)</a:t>
                      </a:r>
                    </a:p>
                  </a:txBody>
                  <a:tcPr marL="9525" marR="9525" marT="9525" marB="0" anchor="b">
                    <a:solidFill>
                      <a:srgbClr val="F8D4CC"/>
                    </a:solidFill>
                  </a:tcPr>
                </a:tc>
                <a:extLst>
                  <a:ext uri="{0D108BD9-81ED-4DB2-BD59-A6C34878D82A}">
                    <a16:rowId xmlns:a16="http://schemas.microsoft.com/office/drawing/2014/main" val="1482463475"/>
                  </a:ext>
                </a:extLst>
              </a:tr>
              <a:tr h="190500">
                <a:tc>
                  <a:txBody>
                    <a:bodyPr/>
                    <a:lstStyle/>
                    <a:p>
                      <a:pPr algn="l" fontAlgn="b"/>
                      <a:r>
                        <a:rPr lang="en-GB" sz="1100" b="0" i="0" u="none" strike="noStrike" dirty="0">
                          <a:solidFill>
                            <a:srgbClr val="000000"/>
                          </a:solidFill>
                          <a:effectLst/>
                          <a:latin typeface="Calibri" panose="020F0502020204030204" pitchFamily="34" charset="0"/>
                        </a:rPr>
                        <a:t>Greatest Hits (Liverpool)</a:t>
                      </a:r>
                    </a:p>
                  </a:txBody>
                  <a:tcPr marL="9525" marR="9525" marT="9525" marB="0" anchor="b">
                    <a:solidFill>
                      <a:srgbClr val="F8D4CC"/>
                    </a:solidFill>
                  </a:tcPr>
                </a:tc>
                <a:extLst>
                  <a:ext uri="{0D108BD9-81ED-4DB2-BD59-A6C34878D82A}">
                    <a16:rowId xmlns:a16="http://schemas.microsoft.com/office/drawing/2014/main" val="1545150468"/>
                  </a:ext>
                </a:extLst>
              </a:tr>
              <a:tr h="190500">
                <a:tc>
                  <a:txBody>
                    <a:bodyPr/>
                    <a:lstStyle/>
                    <a:p>
                      <a:pPr algn="l" fontAlgn="b"/>
                      <a:r>
                        <a:rPr lang="en-US" sz="1100" b="0" i="0" u="none" strike="noStrike" dirty="0">
                          <a:solidFill>
                            <a:srgbClr val="000000"/>
                          </a:solidFill>
                          <a:effectLst/>
                          <a:latin typeface="Calibri" panose="020F0502020204030204" pitchFamily="34" charset="0"/>
                        </a:rPr>
                        <a:t>Greatest Hits (Manchester)</a:t>
                      </a:r>
                      <a:endParaRPr lang="en-GB" sz="1100" b="0" i="0" u="none" strike="noStrike" dirty="0">
                        <a:solidFill>
                          <a:srgbClr val="000000"/>
                        </a:solidFill>
                        <a:effectLst/>
                        <a:latin typeface="Calibri" panose="020F0502020204030204" pitchFamily="34" charset="0"/>
                      </a:endParaRPr>
                    </a:p>
                  </a:txBody>
                  <a:tcPr marL="9525" marR="9525" marT="9525" marB="0" anchor="b">
                    <a:solidFill>
                      <a:srgbClr val="F8D4CC"/>
                    </a:solidFill>
                  </a:tcPr>
                </a:tc>
                <a:extLst>
                  <a:ext uri="{0D108BD9-81ED-4DB2-BD59-A6C34878D82A}">
                    <a16:rowId xmlns:a16="http://schemas.microsoft.com/office/drawing/2014/main" val="2978313853"/>
                  </a:ext>
                </a:extLst>
              </a:tr>
              <a:tr h="190500">
                <a:tc>
                  <a:txBody>
                    <a:bodyPr/>
                    <a:lstStyle/>
                    <a:p>
                      <a:pPr algn="l" fontAlgn="b"/>
                      <a:r>
                        <a:rPr lang="en-GB" sz="1100" b="0" i="0" u="none" strike="noStrike" dirty="0">
                          <a:solidFill>
                            <a:srgbClr val="000000"/>
                          </a:solidFill>
                          <a:effectLst/>
                          <a:latin typeface="Calibri" panose="020F0502020204030204" pitchFamily="34" charset="0"/>
                        </a:rPr>
                        <a:t>Greatest Hits (Warrington)</a:t>
                      </a:r>
                    </a:p>
                  </a:txBody>
                  <a:tcPr marL="9525" marR="9525" marT="9525" marB="0" anchor="b">
                    <a:solidFill>
                      <a:srgbClr val="F8D4CC"/>
                    </a:solidFill>
                  </a:tcPr>
                </a:tc>
                <a:extLst>
                  <a:ext uri="{0D108BD9-81ED-4DB2-BD59-A6C34878D82A}">
                    <a16:rowId xmlns:a16="http://schemas.microsoft.com/office/drawing/2014/main" val="1884385503"/>
                  </a:ext>
                </a:extLst>
              </a:tr>
              <a:tr h="190500">
                <a:tc>
                  <a:txBody>
                    <a:bodyPr/>
                    <a:lstStyle/>
                    <a:p>
                      <a:pPr algn="l" fontAlgn="b"/>
                      <a:r>
                        <a:rPr lang="en-US" sz="1100" b="0" i="0" u="none" strike="noStrike" dirty="0">
                          <a:solidFill>
                            <a:srgbClr val="000000"/>
                          </a:solidFill>
                          <a:effectLst/>
                          <a:latin typeface="Calibri" panose="020F0502020204030204" pitchFamily="34" charset="0"/>
                        </a:rPr>
                        <a:t>Greatest Hits (Wigan &amp; St Helens)</a:t>
                      </a:r>
                    </a:p>
                  </a:txBody>
                  <a:tcPr marL="9525" marR="9525" marT="9525" marB="0" anchor="b">
                    <a:solidFill>
                      <a:srgbClr val="F8D4CC"/>
                    </a:solidFill>
                  </a:tcPr>
                </a:tc>
                <a:extLst>
                  <a:ext uri="{0D108BD9-81ED-4DB2-BD59-A6C34878D82A}">
                    <a16:rowId xmlns:a16="http://schemas.microsoft.com/office/drawing/2014/main" val="164988063"/>
                  </a:ext>
                </a:extLst>
              </a:tr>
              <a:tr h="190500">
                <a:tc>
                  <a:txBody>
                    <a:bodyPr/>
                    <a:lstStyle/>
                    <a:p>
                      <a:pPr algn="l" fontAlgn="b"/>
                      <a:r>
                        <a:rPr lang="en-GB" sz="1100" b="0" i="0" u="none" strike="noStrike" dirty="0">
                          <a:solidFill>
                            <a:srgbClr val="000000"/>
                          </a:solidFill>
                          <a:effectLst/>
                          <a:latin typeface="Calibri" panose="020F0502020204030204" pitchFamily="34" charset="0"/>
                        </a:rPr>
                        <a:t>Heart North </a:t>
                      </a:r>
                      <a:r>
                        <a:rPr lang="en-GB" sz="1100" b="0" i="0" u="none" strike="noStrike" dirty="0" err="1">
                          <a:solidFill>
                            <a:srgbClr val="000000"/>
                          </a:solidFill>
                          <a:effectLst/>
                          <a:latin typeface="Calibri" panose="020F0502020204030204" pitchFamily="34" charset="0"/>
                        </a:rPr>
                        <a:t>Lancs</a:t>
                      </a:r>
                      <a:r>
                        <a:rPr lang="en-GB" sz="1100" b="0" i="0" u="none" strike="noStrike" dirty="0">
                          <a:solidFill>
                            <a:srgbClr val="000000"/>
                          </a:solidFill>
                          <a:effectLst/>
                          <a:latin typeface="Calibri" panose="020F0502020204030204" pitchFamily="34" charset="0"/>
                        </a:rPr>
                        <a:t> &amp; Cumbria</a:t>
                      </a:r>
                    </a:p>
                  </a:txBody>
                  <a:tcPr marL="9525" marR="9525" marT="9525" marB="0" anchor="b">
                    <a:solidFill>
                      <a:srgbClr val="F8D4CC"/>
                    </a:solidFill>
                  </a:tcPr>
                </a:tc>
                <a:extLst>
                  <a:ext uri="{0D108BD9-81ED-4DB2-BD59-A6C34878D82A}">
                    <a16:rowId xmlns:a16="http://schemas.microsoft.com/office/drawing/2014/main" val="2021085501"/>
                  </a:ext>
                </a:extLst>
              </a:tr>
              <a:tr h="190500">
                <a:tc>
                  <a:txBody>
                    <a:bodyPr/>
                    <a:lstStyle/>
                    <a:p>
                      <a:pPr algn="l" fontAlgn="b"/>
                      <a:r>
                        <a:rPr lang="en-GB" sz="1100" b="0" i="0" u="none" strike="noStrike">
                          <a:solidFill>
                            <a:srgbClr val="000000"/>
                          </a:solidFill>
                          <a:effectLst/>
                          <a:latin typeface="Calibri" panose="020F0502020204030204" pitchFamily="34" charset="0"/>
                        </a:rPr>
                        <a:t>Heart North West  </a:t>
                      </a:r>
                    </a:p>
                  </a:txBody>
                  <a:tcPr marL="9525" marR="9525" marT="9525" marB="0" anchor="b">
                    <a:solidFill>
                      <a:srgbClr val="F8D4CC"/>
                    </a:solidFill>
                  </a:tcPr>
                </a:tc>
                <a:extLst>
                  <a:ext uri="{0D108BD9-81ED-4DB2-BD59-A6C34878D82A}">
                    <a16:rowId xmlns:a16="http://schemas.microsoft.com/office/drawing/2014/main" val="1986198636"/>
                  </a:ext>
                </a:extLst>
              </a:tr>
              <a:tr h="190500">
                <a:tc>
                  <a:txBody>
                    <a:bodyPr/>
                    <a:lstStyle/>
                    <a:p>
                      <a:pPr algn="l" fontAlgn="ctr"/>
                      <a:r>
                        <a:rPr lang="en-GB" sz="1100" b="0" i="0" u="none" strike="noStrike" dirty="0">
                          <a:solidFill>
                            <a:srgbClr val="000000"/>
                          </a:solidFill>
                          <a:effectLst/>
                          <a:latin typeface="Calibri" panose="020F0502020204030204" pitchFamily="34" charset="0"/>
                        </a:rPr>
                        <a:t>Love 80s Liverpool </a:t>
                      </a:r>
                    </a:p>
                  </a:txBody>
                  <a:tcPr marL="9525" marR="9525" marT="9525" marB="0" anchor="ctr">
                    <a:solidFill>
                      <a:srgbClr val="F8D4CC"/>
                    </a:solidFill>
                  </a:tcPr>
                </a:tc>
                <a:extLst>
                  <a:ext uri="{0D108BD9-81ED-4DB2-BD59-A6C34878D82A}">
                    <a16:rowId xmlns:a16="http://schemas.microsoft.com/office/drawing/2014/main" val="2607099039"/>
                  </a:ext>
                </a:extLst>
              </a:tr>
              <a:tr h="190500">
                <a:tc>
                  <a:txBody>
                    <a:bodyPr/>
                    <a:lstStyle/>
                    <a:p>
                      <a:pPr algn="l" fontAlgn="b"/>
                      <a:r>
                        <a:rPr lang="en-GB" sz="1100" b="0" i="0" u="none" strike="noStrike" dirty="0">
                          <a:solidFill>
                            <a:srgbClr val="000000"/>
                          </a:solidFill>
                          <a:effectLst/>
                          <a:latin typeface="Calibri" panose="020F0502020204030204" pitchFamily="34" charset="0"/>
                        </a:rPr>
                        <a:t>Radio City </a:t>
                      </a:r>
                    </a:p>
                  </a:txBody>
                  <a:tcPr marL="9525" marR="9525" marT="9525" marB="0" anchor="b">
                    <a:solidFill>
                      <a:srgbClr val="F8D4CC"/>
                    </a:solidFill>
                  </a:tcPr>
                </a:tc>
                <a:extLst>
                  <a:ext uri="{0D108BD9-81ED-4DB2-BD59-A6C34878D82A}">
                    <a16:rowId xmlns:a16="http://schemas.microsoft.com/office/drawing/2014/main" val="1776680679"/>
                  </a:ext>
                </a:extLst>
              </a:tr>
              <a:tr h="190500">
                <a:tc>
                  <a:txBody>
                    <a:bodyPr/>
                    <a:lstStyle/>
                    <a:p>
                      <a:pPr algn="l" fontAlgn="b"/>
                      <a:r>
                        <a:rPr lang="en-GB" sz="1100" b="0" i="0" u="none" strike="noStrike">
                          <a:solidFill>
                            <a:srgbClr val="000000"/>
                          </a:solidFill>
                          <a:effectLst/>
                          <a:latin typeface="Calibri" panose="020F0502020204030204" pitchFamily="34" charset="0"/>
                        </a:rPr>
                        <a:t>Radio X Manchester    </a:t>
                      </a:r>
                    </a:p>
                  </a:txBody>
                  <a:tcPr marL="9525" marR="9525" marT="9525" marB="0" anchor="b">
                    <a:solidFill>
                      <a:srgbClr val="F8D4CC"/>
                    </a:solidFill>
                  </a:tcPr>
                </a:tc>
                <a:extLst>
                  <a:ext uri="{0D108BD9-81ED-4DB2-BD59-A6C34878D82A}">
                    <a16:rowId xmlns:a16="http://schemas.microsoft.com/office/drawing/2014/main" val="1218069343"/>
                  </a:ext>
                </a:extLst>
              </a:tr>
              <a:tr h="190500">
                <a:tc>
                  <a:txBody>
                    <a:bodyPr/>
                    <a:lstStyle/>
                    <a:p>
                      <a:pPr algn="l" fontAlgn="b"/>
                      <a:r>
                        <a:rPr lang="en-GB" sz="1100" b="0" i="0" u="none" strike="noStrike" dirty="0">
                          <a:solidFill>
                            <a:srgbClr val="000000"/>
                          </a:solidFill>
                          <a:effectLst/>
                          <a:latin typeface="Calibri" panose="020F0502020204030204" pitchFamily="34" charset="0"/>
                        </a:rPr>
                        <a:t>Rock FM</a:t>
                      </a:r>
                    </a:p>
                  </a:txBody>
                  <a:tcPr marL="9525" marR="9525" marT="9525" marB="0" anchor="b">
                    <a:solidFill>
                      <a:srgbClr val="F8D4CC"/>
                    </a:solidFill>
                  </a:tcPr>
                </a:tc>
                <a:extLst>
                  <a:ext uri="{0D108BD9-81ED-4DB2-BD59-A6C34878D82A}">
                    <a16:rowId xmlns:a16="http://schemas.microsoft.com/office/drawing/2014/main" val="2145660448"/>
                  </a:ext>
                </a:extLst>
              </a:tr>
              <a:tr h="0">
                <a:tc>
                  <a:txBody>
                    <a:bodyPr/>
                    <a:lstStyle/>
                    <a:p>
                      <a:pPr algn="l" fontAlgn="b"/>
                      <a:r>
                        <a:rPr lang="en-GB" sz="1100" b="0" i="0" u="none" strike="noStrike" dirty="0">
                          <a:solidFill>
                            <a:srgbClr val="000000"/>
                          </a:solidFill>
                          <a:effectLst/>
                          <a:latin typeface="Calibri" panose="020F0502020204030204" pitchFamily="34" charset="0"/>
                        </a:rPr>
                        <a:t>Smooth Lake District</a:t>
                      </a:r>
                    </a:p>
                  </a:txBody>
                  <a:tcPr marL="9525" marR="9525" marT="9525" marB="0" anchor="b">
                    <a:solidFill>
                      <a:srgbClr val="F8D4CC"/>
                    </a:solidFill>
                  </a:tcPr>
                </a:tc>
                <a:extLst>
                  <a:ext uri="{0D108BD9-81ED-4DB2-BD59-A6C34878D82A}">
                    <a16:rowId xmlns:a16="http://schemas.microsoft.com/office/drawing/2014/main" val="578004480"/>
                  </a:ext>
                </a:extLst>
              </a:tr>
              <a:tr h="0">
                <a:tc>
                  <a:txBody>
                    <a:bodyPr/>
                    <a:lstStyle/>
                    <a:p>
                      <a:pPr algn="l" fontAlgn="b"/>
                      <a:r>
                        <a:rPr lang="en-GB" sz="1100" b="0" i="0" u="none" strike="noStrike" dirty="0">
                          <a:solidFill>
                            <a:srgbClr val="000000"/>
                          </a:solidFill>
                          <a:effectLst/>
                          <a:latin typeface="Calibri" panose="020F0502020204030204" pitchFamily="34" charset="0"/>
                        </a:rPr>
                        <a:t>Smooth North West     </a:t>
                      </a:r>
                    </a:p>
                  </a:txBody>
                  <a:tcPr marL="9525" marR="9525" marT="9525" marB="0" anchor="b">
                    <a:solidFill>
                      <a:srgbClr val="F8D4CC"/>
                    </a:solidFill>
                  </a:tcPr>
                </a:tc>
                <a:extLst>
                  <a:ext uri="{0D108BD9-81ED-4DB2-BD59-A6C34878D82A}">
                    <a16:rowId xmlns:a16="http://schemas.microsoft.com/office/drawing/2014/main" val="2587193049"/>
                  </a:ext>
                </a:extLst>
              </a:tr>
              <a:tr h="0">
                <a:tc>
                  <a:txBody>
                    <a:bodyPr/>
                    <a:lstStyle/>
                    <a:p>
                      <a:pPr algn="l" fontAlgn="b"/>
                      <a:r>
                        <a:rPr lang="en-GB" sz="1100" b="0" i="0" u="none" strike="noStrike" dirty="0">
                          <a:solidFill>
                            <a:srgbClr val="000000"/>
                          </a:solidFill>
                          <a:effectLst/>
                          <a:latin typeface="Calibri" panose="020F0502020204030204" pitchFamily="34" charset="0"/>
                        </a:rPr>
                        <a:t>XS Manchester    </a:t>
                      </a:r>
                    </a:p>
                  </a:txBody>
                  <a:tcPr marL="9525" marR="9525" marT="9525" marB="0" anchor="b">
                    <a:solidFill>
                      <a:srgbClr val="F8D4CC"/>
                    </a:solidFill>
                  </a:tcPr>
                </a:tc>
                <a:extLst>
                  <a:ext uri="{0D108BD9-81ED-4DB2-BD59-A6C34878D82A}">
                    <a16:rowId xmlns:a16="http://schemas.microsoft.com/office/drawing/2014/main" val="3348355725"/>
                  </a:ext>
                </a:extLst>
              </a:tr>
            </a:tbl>
          </a:graphicData>
        </a:graphic>
      </p:graphicFrame>
      <p:graphicFrame>
        <p:nvGraphicFramePr>
          <p:cNvPr id="18" name="Table 17">
            <a:extLst>
              <a:ext uri="{FF2B5EF4-FFF2-40B4-BE49-F238E27FC236}">
                <a16:creationId xmlns:a16="http://schemas.microsoft.com/office/drawing/2014/main" id="{6BDD4310-F0DB-44DC-8587-445ED4775D84}"/>
              </a:ext>
            </a:extLst>
          </p:cNvPr>
          <p:cNvGraphicFramePr>
            <a:graphicFrameLocks noGrp="1"/>
          </p:cNvGraphicFramePr>
          <p:nvPr/>
        </p:nvGraphicFramePr>
        <p:xfrm>
          <a:off x="196782" y="5260922"/>
          <a:ext cx="2101625" cy="4600762"/>
        </p:xfrm>
        <a:graphic>
          <a:graphicData uri="http://schemas.openxmlformats.org/drawingml/2006/table">
            <a:tbl>
              <a:tblPr>
                <a:tableStyleId>{21E4AEA4-8DFA-4A89-87EB-49C32662AFE0}</a:tableStyleId>
              </a:tblPr>
              <a:tblGrid>
                <a:gridCol w="2101625">
                  <a:extLst>
                    <a:ext uri="{9D8B030D-6E8A-4147-A177-3AD203B41FA5}">
                      <a16:colId xmlns:a16="http://schemas.microsoft.com/office/drawing/2014/main" val="1919749542"/>
                    </a:ext>
                  </a:extLst>
                </a:gridCol>
              </a:tblGrid>
              <a:tr h="190500">
                <a:tc>
                  <a:txBody>
                    <a:bodyPr/>
                    <a:lstStyle/>
                    <a:p>
                      <a:pPr algn="l" fontAlgn="b"/>
                      <a:r>
                        <a:rPr lang="en-GB" sz="1050" b="1" i="0" u="none" strike="noStrike" dirty="0">
                          <a:solidFill>
                            <a:srgbClr val="000000"/>
                          </a:solidFill>
                          <a:effectLst/>
                          <a:latin typeface="Calibri" panose="020F0502020204030204" pitchFamily="34" charset="0"/>
                        </a:rPr>
                        <a:t>SCOTLAND</a:t>
                      </a:r>
                    </a:p>
                  </a:txBody>
                  <a:tcPr marL="9525" marR="9525" marT="9525" marB="0" anchor="b">
                    <a:solidFill>
                      <a:srgbClr val="F8D4CC"/>
                    </a:solidFill>
                  </a:tcPr>
                </a:tc>
                <a:extLst>
                  <a:ext uri="{0D108BD9-81ED-4DB2-BD59-A6C34878D82A}">
                    <a16:rowId xmlns:a16="http://schemas.microsoft.com/office/drawing/2014/main" val="935973187"/>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Capital Scotland    </a:t>
                      </a:r>
                    </a:p>
                  </a:txBody>
                  <a:tcPr marL="9525" marR="9525" marT="9525" marB="0" anchor="b">
                    <a:solidFill>
                      <a:srgbClr val="F8D4CC"/>
                    </a:solidFill>
                  </a:tcPr>
                </a:tc>
                <a:extLst>
                  <a:ext uri="{0D108BD9-81ED-4DB2-BD59-A6C34878D82A}">
                    <a16:rowId xmlns:a16="http://schemas.microsoft.com/office/drawing/2014/main" val="550146881"/>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Central FM</a:t>
                      </a:r>
                    </a:p>
                  </a:txBody>
                  <a:tcPr marL="9525" marR="9525" marT="9525" marB="0" anchor="b">
                    <a:solidFill>
                      <a:srgbClr val="F8D4CC"/>
                    </a:solidFill>
                  </a:tcPr>
                </a:tc>
                <a:extLst>
                  <a:ext uri="{0D108BD9-81ED-4DB2-BD59-A6C34878D82A}">
                    <a16:rowId xmlns:a16="http://schemas.microsoft.com/office/drawing/2014/main" val="2682270109"/>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Classic FM (Scotland)  </a:t>
                      </a:r>
                    </a:p>
                  </a:txBody>
                  <a:tcPr marL="9525" marR="9525" marT="9525" marB="0" anchor="b">
                    <a:solidFill>
                      <a:srgbClr val="F8D4CC"/>
                    </a:solidFill>
                  </a:tcPr>
                </a:tc>
                <a:extLst>
                  <a:ext uri="{0D108BD9-81ED-4DB2-BD59-A6C34878D82A}">
                    <a16:rowId xmlns:a16="http://schemas.microsoft.com/office/drawing/2014/main" val="2619996083"/>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Clyde 1</a:t>
                      </a:r>
                    </a:p>
                  </a:txBody>
                  <a:tcPr marL="9525" marR="9525" marT="9525" marB="0" anchor="b">
                    <a:solidFill>
                      <a:srgbClr val="F8D4CC"/>
                    </a:solidFill>
                  </a:tcPr>
                </a:tc>
                <a:extLst>
                  <a:ext uri="{0D108BD9-81ED-4DB2-BD59-A6C34878D82A}">
                    <a16:rowId xmlns:a16="http://schemas.microsoft.com/office/drawing/2014/main" val="3743207844"/>
                  </a:ext>
                </a:extLst>
              </a:tr>
              <a:tr h="190500">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Clyde 2</a:t>
                      </a:r>
                    </a:p>
                  </a:txBody>
                  <a:tcPr marL="9525" marR="9525" marT="9525" marB="0" anchor="b">
                    <a:solidFill>
                      <a:srgbClr val="F8D4CC"/>
                    </a:solidFill>
                  </a:tcPr>
                </a:tc>
                <a:extLst>
                  <a:ext uri="{0D108BD9-81ED-4DB2-BD59-A6C34878D82A}">
                    <a16:rowId xmlns:a16="http://schemas.microsoft.com/office/drawing/2014/main" val="3004539164"/>
                  </a:ext>
                </a:extLst>
              </a:tr>
              <a:tr h="205369">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Forth 1</a:t>
                      </a:r>
                    </a:p>
                  </a:txBody>
                  <a:tcPr marL="9525" marR="9525" marT="9525" marB="0" anchor="b">
                    <a:solidFill>
                      <a:srgbClr val="F8D4CC"/>
                    </a:solidFill>
                  </a:tcPr>
                </a:tc>
                <a:extLst>
                  <a:ext uri="{0D108BD9-81ED-4DB2-BD59-A6C34878D82A}">
                    <a16:rowId xmlns:a16="http://schemas.microsoft.com/office/drawing/2014/main" val="789582154"/>
                  </a:ext>
                </a:extLst>
              </a:tr>
              <a:tr h="190500">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Forth 2</a:t>
                      </a:r>
                    </a:p>
                  </a:txBody>
                  <a:tcPr marL="9525" marR="9525" marT="9525" marB="0" anchor="b">
                    <a:solidFill>
                      <a:srgbClr val="F8D4CC"/>
                    </a:solidFill>
                  </a:tcPr>
                </a:tc>
                <a:extLst>
                  <a:ext uri="{0D108BD9-81ED-4DB2-BD59-A6C34878D82A}">
                    <a16:rowId xmlns:a16="http://schemas.microsoft.com/office/drawing/2014/main" val="4180751358"/>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Heart Scotland  </a:t>
                      </a:r>
                    </a:p>
                  </a:txBody>
                  <a:tcPr marL="9525" marR="9525" marT="9525" marB="0" anchor="b">
                    <a:solidFill>
                      <a:srgbClr val="F8D4CC"/>
                    </a:solidFill>
                  </a:tcPr>
                </a:tc>
                <a:extLst>
                  <a:ext uri="{0D108BD9-81ED-4DB2-BD59-A6C34878D82A}">
                    <a16:rowId xmlns:a16="http://schemas.microsoft.com/office/drawing/2014/main" val="1114718187"/>
                  </a:ext>
                </a:extLst>
              </a:tr>
              <a:tr h="188301">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Kingdom FM</a:t>
                      </a:r>
                    </a:p>
                  </a:txBody>
                  <a:tcPr marL="9525" marR="9525" marT="9525" marB="0" anchor="b">
                    <a:solidFill>
                      <a:srgbClr val="F8D4CC"/>
                    </a:solidFill>
                  </a:tcPr>
                </a:tc>
                <a:extLst>
                  <a:ext uri="{0D108BD9-81ED-4DB2-BD59-A6C34878D82A}">
                    <a16:rowId xmlns:a16="http://schemas.microsoft.com/office/drawing/2014/main" val="1096481455"/>
                  </a:ext>
                </a:extLst>
              </a:tr>
              <a:tr h="190500">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Moray Firth Radio </a:t>
                      </a:r>
                    </a:p>
                  </a:txBody>
                  <a:tcPr marL="9525" marR="9525" marT="9525" marB="0" anchor="b">
                    <a:solidFill>
                      <a:srgbClr val="F8D4CC"/>
                    </a:solidFill>
                  </a:tcPr>
                </a:tc>
                <a:extLst>
                  <a:ext uri="{0D108BD9-81ED-4DB2-BD59-A6C34878D82A}">
                    <a16:rowId xmlns:a16="http://schemas.microsoft.com/office/drawing/2014/main" val="771869308"/>
                  </a:ext>
                </a:extLst>
              </a:tr>
              <a:tr h="190500">
                <a:tc>
                  <a:txBody>
                    <a:bodyPr/>
                    <a:lstStyle/>
                    <a:p>
                      <a:pPr algn="l" fontAlgn="ctr"/>
                      <a:r>
                        <a:rPr lang="en-GB" sz="1050" b="0" i="0" u="none" strike="noStrike" kern="1200" dirty="0" err="1">
                          <a:solidFill>
                            <a:srgbClr val="000000"/>
                          </a:solidFill>
                          <a:effectLst/>
                          <a:latin typeface="Calibri" panose="020F0502020204030204" pitchFamily="34" charset="0"/>
                          <a:ea typeface="+mn-ea"/>
                          <a:cs typeface="+mn-cs"/>
                        </a:rPr>
                        <a:t>Northsound</a:t>
                      </a:r>
                      <a:r>
                        <a:rPr lang="en-GB" sz="1050" b="0" i="0" u="none" strike="noStrike" kern="1200" dirty="0">
                          <a:solidFill>
                            <a:srgbClr val="000000"/>
                          </a:solidFill>
                          <a:effectLst/>
                          <a:latin typeface="Calibri" panose="020F0502020204030204" pitchFamily="34" charset="0"/>
                          <a:ea typeface="+mn-ea"/>
                          <a:cs typeface="+mn-cs"/>
                        </a:rPr>
                        <a:t> 1</a:t>
                      </a:r>
                    </a:p>
                  </a:txBody>
                  <a:tcPr marL="9525" marR="9525" marT="9525" marB="0" anchor="ctr">
                    <a:solidFill>
                      <a:srgbClr val="F8D4CC"/>
                    </a:solidFill>
                  </a:tcPr>
                </a:tc>
                <a:extLst>
                  <a:ext uri="{0D108BD9-81ED-4DB2-BD59-A6C34878D82A}">
                    <a16:rowId xmlns:a16="http://schemas.microsoft.com/office/drawing/2014/main" val="851203150"/>
                  </a:ext>
                </a:extLst>
              </a:tr>
              <a:tr h="190500">
                <a:tc>
                  <a:txBody>
                    <a:bodyPr/>
                    <a:lstStyle/>
                    <a:p>
                      <a:pPr algn="l" fontAlgn="ctr"/>
                      <a:r>
                        <a:rPr lang="en-GB" sz="1050" b="0" i="0" u="none" strike="noStrike" kern="1200" dirty="0" err="1">
                          <a:solidFill>
                            <a:srgbClr val="000000"/>
                          </a:solidFill>
                          <a:effectLst/>
                          <a:latin typeface="Calibri" panose="020F0502020204030204" pitchFamily="34" charset="0"/>
                          <a:ea typeface="+mn-ea"/>
                          <a:cs typeface="+mn-cs"/>
                        </a:rPr>
                        <a:t>Northsound</a:t>
                      </a:r>
                      <a:r>
                        <a:rPr lang="en-GB" sz="1050" b="0" i="0" u="none" strike="noStrike" kern="1200" dirty="0">
                          <a:solidFill>
                            <a:srgbClr val="000000"/>
                          </a:solidFill>
                          <a:effectLst/>
                          <a:latin typeface="Calibri" panose="020F0502020204030204" pitchFamily="34" charset="0"/>
                          <a:ea typeface="+mn-ea"/>
                          <a:cs typeface="+mn-cs"/>
                        </a:rPr>
                        <a:t> 2</a:t>
                      </a:r>
                    </a:p>
                  </a:txBody>
                  <a:tcPr marL="9525" marR="9525" marT="9525" marB="0" anchor="ctr">
                    <a:solidFill>
                      <a:srgbClr val="F8D4CC"/>
                    </a:solidFill>
                  </a:tcPr>
                </a:tc>
                <a:extLst>
                  <a:ext uri="{0D108BD9-81ED-4DB2-BD59-A6C34878D82A}">
                    <a16:rowId xmlns:a16="http://schemas.microsoft.com/office/drawing/2014/main" val="82362877"/>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Pure Radio Scotland (NR)</a:t>
                      </a:r>
                    </a:p>
                  </a:txBody>
                  <a:tcPr marL="9525" marR="9525" marT="9525" marB="0" anchor="b">
                    <a:solidFill>
                      <a:srgbClr val="F8D4CC"/>
                    </a:solidFill>
                  </a:tcPr>
                </a:tc>
                <a:extLst>
                  <a:ext uri="{0D108BD9-81ED-4DB2-BD59-A6C34878D82A}">
                    <a16:rowId xmlns:a16="http://schemas.microsoft.com/office/drawing/2014/main" val="278691563"/>
                  </a:ext>
                </a:extLst>
              </a:tr>
              <a:tr h="227547">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Radio Borders</a:t>
                      </a:r>
                    </a:p>
                  </a:txBody>
                  <a:tcPr marL="9525" marR="9525" marT="9525" marB="0" anchor="b">
                    <a:solidFill>
                      <a:srgbClr val="F8D4CC"/>
                    </a:solidFill>
                  </a:tcPr>
                </a:tc>
                <a:extLst>
                  <a:ext uri="{0D108BD9-81ED-4DB2-BD59-A6C34878D82A}">
                    <a16:rowId xmlns:a16="http://schemas.microsoft.com/office/drawing/2014/main" val="614616516"/>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TAY 2</a:t>
                      </a:r>
                    </a:p>
                  </a:txBody>
                  <a:tcPr marL="9525" marR="9525" marT="9525" marB="0" anchor="b">
                    <a:solidFill>
                      <a:srgbClr val="F8D4CC"/>
                    </a:solidFill>
                  </a:tcPr>
                </a:tc>
                <a:extLst>
                  <a:ext uri="{0D108BD9-81ED-4DB2-BD59-A6C34878D82A}">
                    <a16:rowId xmlns:a16="http://schemas.microsoft.com/office/drawing/2014/main" val="531684023"/>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Tay FM</a:t>
                      </a:r>
                    </a:p>
                  </a:txBody>
                  <a:tcPr marL="9525" marR="9525" marT="9525" marB="0" anchor="ctr">
                    <a:solidFill>
                      <a:srgbClr val="F8D4CC"/>
                    </a:solidFill>
                  </a:tcPr>
                </a:tc>
                <a:extLst>
                  <a:ext uri="{0D108BD9-81ED-4DB2-BD59-A6C34878D82A}">
                    <a16:rowId xmlns:a16="http://schemas.microsoft.com/office/drawing/2014/main" val="337391233"/>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MFR</a:t>
                      </a:r>
                    </a:p>
                  </a:txBody>
                  <a:tcPr marL="9525" marR="9525" marT="9525" marB="0" anchor="ctr">
                    <a:solidFill>
                      <a:srgbClr val="F8D4CC"/>
                    </a:solidFill>
                  </a:tcPr>
                </a:tc>
                <a:extLst>
                  <a:ext uri="{0D108BD9-81ED-4DB2-BD59-A6C34878D82A}">
                    <a16:rowId xmlns:a16="http://schemas.microsoft.com/office/drawing/2014/main" val="4040338848"/>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Nation Radio Scotland</a:t>
                      </a:r>
                      <a:endParaRPr lang="en-GB" sz="1050" b="0" i="0" u="none" strike="noStrike" kern="1200" dirty="0">
                        <a:solidFill>
                          <a:srgbClr val="000000"/>
                        </a:solidFill>
                        <a:effectLst/>
                        <a:latin typeface="Calibri" panose="020F0502020204030204" pitchFamily="34" charset="0"/>
                        <a:ea typeface="+mn-ea"/>
                        <a:cs typeface="+mn-cs"/>
                      </a:endParaRPr>
                    </a:p>
                  </a:txBody>
                  <a:tcPr marL="9525" marR="9525" marT="9525" marB="0" anchor="ctr">
                    <a:solidFill>
                      <a:srgbClr val="F8D4CC"/>
                    </a:solidFill>
                  </a:tcPr>
                </a:tc>
                <a:extLst>
                  <a:ext uri="{0D108BD9-81ED-4DB2-BD59-A6C34878D82A}">
                    <a16:rowId xmlns:a16="http://schemas.microsoft.com/office/drawing/2014/main" val="2686476909"/>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Pure </a:t>
                      </a:r>
                      <a:r>
                        <a:rPr lang="en-US" sz="1050" b="0" i="0" u="none" strike="noStrike" kern="1200" dirty="0" err="1">
                          <a:solidFill>
                            <a:srgbClr val="000000"/>
                          </a:solidFill>
                          <a:effectLst/>
                          <a:latin typeface="Calibri" panose="020F0502020204030204" pitchFamily="34" charset="0"/>
                          <a:ea typeface="+mn-ea"/>
                          <a:cs typeface="+mn-cs"/>
                        </a:rPr>
                        <a:t>Tayside</a:t>
                      </a:r>
                      <a:endParaRPr lang="en-GB" sz="1050" b="0" i="0" u="none" strike="noStrike" kern="1200" dirty="0">
                        <a:solidFill>
                          <a:srgbClr val="000000"/>
                        </a:solidFill>
                        <a:effectLst/>
                        <a:latin typeface="Calibri" panose="020F0502020204030204" pitchFamily="34" charset="0"/>
                        <a:ea typeface="+mn-ea"/>
                        <a:cs typeface="+mn-cs"/>
                      </a:endParaRPr>
                    </a:p>
                  </a:txBody>
                  <a:tcPr marL="9525" marR="9525" marT="9525" marB="0" anchor="ctr">
                    <a:solidFill>
                      <a:srgbClr val="F8D4CC"/>
                    </a:solidFill>
                  </a:tcPr>
                </a:tc>
                <a:extLst>
                  <a:ext uri="{0D108BD9-81ED-4DB2-BD59-A6C34878D82A}">
                    <a16:rowId xmlns:a16="http://schemas.microsoft.com/office/drawing/2014/main" val="2547068728"/>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Smooth Radio Scotland</a:t>
                      </a:r>
                      <a:endParaRPr lang="en-GB" sz="1050" b="0" i="0" u="none" strike="noStrike" kern="1200" dirty="0">
                        <a:solidFill>
                          <a:srgbClr val="000000"/>
                        </a:solidFill>
                        <a:effectLst/>
                        <a:latin typeface="Calibri" panose="020F0502020204030204" pitchFamily="34" charset="0"/>
                        <a:ea typeface="+mn-ea"/>
                        <a:cs typeface="+mn-cs"/>
                      </a:endParaRPr>
                    </a:p>
                  </a:txBody>
                  <a:tcPr marL="9525" marR="9525" marT="9525" marB="0" anchor="ctr">
                    <a:solidFill>
                      <a:srgbClr val="F8D4CC"/>
                    </a:solidFill>
                  </a:tcPr>
                </a:tc>
                <a:extLst>
                  <a:ext uri="{0D108BD9-81ED-4DB2-BD59-A6C34878D82A}">
                    <a16:rowId xmlns:a16="http://schemas.microsoft.com/office/drawing/2014/main" val="1497361103"/>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West Sound</a:t>
                      </a:r>
                    </a:p>
                  </a:txBody>
                  <a:tcPr marL="9525" marR="9525" marT="9525" marB="0" anchor="ctr">
                    <a:solidFill>
                      <a:srgbClr val="F8D4CC"/>
                    </a:solidFill>
                  </a:tcPr>
                </a:tc>
                <a:extLst>
                  <a:ext uri="{0D108BD9-81ED-4DB2-BD59-A6C34878D82A}">
                    <a16:rowId xmlns:a16="http://schemas.microsoft.com/office/drawing/2014/main" val="2860614526"/>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West FM</a:t>
                      </a:r>
                    </a:p>
                  </a:txBody>
                  <a:tcPr marL="9525" marR="9525" marT="9525" marB="0" anchor="ctr">
                    <a:solidFill>
                      <a:srgbClr val="F8D4CC"/>
                    </a:solidFill>
                  </a:tcPr>
                </a:tc>
                <a:extLst>
                  <a:ext uri="{0D108BD9-81ED-4DB2-BD59-A6C34878D82A}">
                    <a16:rowId xmlns:a16="http://schemas.microsoft.com/office/drawing/2014/main" val="2333262471"/>
                  </a:ext>
                </a:extLst>
              </a:tr>
              <a:tr h="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YOUR Radio (NR)</a:t>
                      </a:r>
                    </a:p>
                  </a:txBody>
                  <a:tcPr marL="9525" marR="9525" marT="9525" marB="0" anchor="ctr">
                    <a:solidFill>
                      <a:srgbClr val="F8D4CC"/>
                    </a:solidFill>
                  </a:tcPr>
                </a:tc>
                <a:extLst>
                  <a:ext uri="{0D108BD9-81ED-4DB2-BD59-A6C34878D82A}">
                    <a16:rowId xmlns:a16="http://schemas.microsoft.com/office/drawing/2014/main" val="3528755857"/>
                  </a:ext>
                </a:extLst>
              </a:tr>
            </a:tbl>
          </a:graphicData>
        </a:graphic>
      </p:graphicFrame>
      <p:graphicFrame>
        <p:nvGraphicFramePr>
          <p:cNvPr id="19" name="Table 18">
            <a:extLst>
              <a:ext uri="{FF2B5EF4-FFF2-40B4-BE49-F238E27FC236}">
                <a16:creationId xmlns:a16="http://schemas.microsoft.com/office/drawing/2014/main" id="{5F2A1569-157C-4F0E-9C07-42CEB0240C29}"/>
              </a:ext>
            </a:extLst>
          </p:cNvPr>
          <p:cNvGraphicFramePr>
            <a:graphicFrameLocks noGrp="1"/>
          </p:cNvGraphicFramePr>
          <p:nvPr/>
        </p:nvGraphicFramePr>
        <p:xfrm>
          <a:off x="4684457" y="2129699"/>
          <a:ext cx="2090494" cy="4695825"/>
        </p:xfrm>
        <a:graphic>
          <a:graphicData uri="http://schemas.openxmlformats.org/drawingml/2006/table">
            <a:tbl>
              <a:tblPr>
                <a:tableStyleId>{21E4AEA4-8DFA-4A89-87EB-49C32662AFE0}</a:tableStyleId>
              </a:tblPr>
              <a:tblGrid>
                <a:gridCol w="2090494">
                  <a:extLst>
                    <a:ext uri="{9D8B030D-6E8A-4147-A177-3AD203B41FA5}">
                      <a16:colId xmlns:a16="http://schemas.microsoft.com/office/drawing/2014/main" val="1601694834"/>
                    </a:ext>
                  </a:extLst>
                </a:gridCol>
              </a:tblGrid>
              <a:tr h="190500">
                <a:tc>
                  <a:txBody>
                    <a:bodyPr/>
                    <a:lstStyle/>
                    <a:p>
                      <a:pPr algn="l" fontAlgn="b"/>
                      <a:r>
                        <a:rPr lang="en-GB" sz="1100" b="1" i="0" u="none" strike="noStrike" dirty="0">
                          <a:solidFill>
                            <a:srgbClr val="000000"/>
                          </a:solidFill>
                          <a:effectLst/>
                          <a:latin typeface="Calibri" panose="020F0502020204030204" pitchFamily="34" charset="0"/>
                        </a:rPr>
                        <a:t>YORKSHIRE</a:t>
                      </a:r>
                    </a:p>
                  </a:txBody>
                  <a:tcPr marL="9525" marR="9525" marT="9525" marB="0" anchor="b">
                    <a:solidFill>
                      <a:srgbClr val="F8D4CC"/>
                    </a:solidFill>
                  </a:tcPr>
                </a:tc>
                <a:extLst>
                  <a:ext uri="{0D108BD9-81ED-4DB2-BD59-A6C34878D82A}">
                    <a16:rowId xmlns:a16="http://schemas.microsoft.com/office/drawing/2014/main" val="234446439"/>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Capital Yorkshire</a:t>
                      </a:r>
                    </a:p>
                  </a:txBody>
                  <a:tcPr marL="9525" marR="9525" marT="9525" marB="0" anchor="ctr">
                    <a:solidFill>
                      <a:srgbClr val="F8D4CC"/>
                    </a:solidFill>
                  </a:tcPr>
                </a:tc>
                <a:extLst>
                  <a:ext uri="{0D108BD9-81ED-4DB2-BD59-A6C34878D82A}">
                    <a16:rowId xmlns:a16="http://schemas.microsoft.com/office/drawing/2014/main" val="266175956"/>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Greatest Hits (Barnsley)</a:t>
                      </a:r>
                    </a:p>
                  </a:txBody>
                  <a:tcPr marL="9525" marR="9525" marT="9525" marB="0" anchor="ctr">
                    <a:solidFill>
                      <a:srgbClr val="F8D4CC"/>
                    </a:solidFill>
                  </a:tcPr>
                </a:tc>
                <a:extLst>
                  <a:ext uri="{0D108BD9-81ED-4DB2-BD59-A6C34878D82A}">
                    <a16:rowId xmlns:a16="http://schemas.microsoft.com/office/drawing/2014/main" val="1221342646"/>
                  </a:ext>
                </a:extLst>
              </a:tr>
              <a:tr h="190500">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(Bradford &amp; West Yorkshire)</a:t>
                      </a:r>
                    </a:p>
                  </a:txBody>
                  <a:tcPr marL="9525" marR="9525" marT="9525" marB="0" anchor="b">
                    <a:solidFill>
                      <a:srgbClr val="F8D4CC"/>
                    </a:solidFill>
                  </a:tcPr>
                </a:tc>
                <a:extLst>
                  <a:ext uri="{0D108BD9-81ED-4DB2-BD59-A6C34878D82A}">
                    <a16:rowId xmlns:a16="http://schemas.microsoft.com/office/drawing/2014/main" val="1299648064"/>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Greatest Hits (Doncaster)</a:t>
                      </a:r>
                    </a:p>
                  </a:txBody>
                  <a:tcPr marL="9525" marR="9525" marT="9525" marB="0" anchor="ctr">
                    <a:solidFill>
                      <a:srgbClr val="F8D4CC"/>
                    </a:solidFill>
                  </a:tcPr>
                </a:tc>
                <a:extLst>
                  <a:ext uri="{0D108BD9-81ED-4DB2-BD59-A6C34878D82A}">
                    <a16:rowId xmlns:a16="http://schemas.microsoft.com/office/drawing/2014/main" val="2921716887"/>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Greatest Hits (Harrogate &amp; Yorkshire Dales)</a:t>
                      </a:r>
                    </a:p>
                  </a:txBody>
                  <a:tcPr marL="9525" marR="9525" marT="9525" marB="0" anchor="ctr">
                    <a:solidFill>
                      <a:srgbClr val="F8D4CC"/>
                    </a:solidFill>
                  </a:tcPr>
                </a:tc>
                <a:extLst>
                  <a:ext uri="{0D108BD9-81ED-4DB2-BD59-A6C34878D82A}">
                    <a16:rowId xmlns:a16="http://schemas.microsoft.com/office/drawing/2014/main" val="32067898"/>
                  </a:ext>
                </a:extLst>
              </a:tr>
              <a:tr h="190500">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Radio (Hull &amp; East Yorkshire)</a:t>
                      </a:r>
                    </a:p>
                  </a:txBody>
                  <a:tcPr marL="9525" marR="9525" marT="9525" marB="0" anchor="b">
                    <a:solidFill>
                      <a:srgbClr val="F8D4CC"/>
                    </a:solidFill>
                  </a:tcPr>
                </a:tc>
                <a:extLst>
                  <a:ext uri="{0D108BD9-81ED-4DB2-BD59-A6C34878D82A}">
                    <a16:rowId xmlns:a16="http://schemas.microsoft.com/office/drawing/2014/main" val="3914718352"/>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Greatest Hits Radio (Lincolnshire Grimsby Stamford &amp; Rutland)</a:t>
                      </a:r>
                    </a:p>
                  </a:txBody>
                  <a:tcPr marL="9525" marR="9525" marT="9525" marB="0" anchor="ctr">
                    <a:solidFill>
                      <a:srgbClr val="F8D4CC"/>
                    </a:solidFill>
                  </a:tcPr>
                </a:tc>
                <a:extLst>
                  <a:ext uri="{0D108BD9-81ED-4DB2-BD59-A6C34878D82A}">
                    <a16:rowId xmlns:a16="http://schemas.microsoft.com/office/drawing/2014/main" val="3224673128"/>
                  </a:ext>
                </a:extLst>
              </a:tr>
              <a:tr h="190500">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Radio (Leeds &amp; West Yorkshire)</a:t>
                      </a:r>
                    </a:p>
                  </a:txBody>
                  <a:tcPr marL="9525" marR="9525" marT="9525" marB="0" anchor="b">
                    <a:solidFill>
                      <a:srgbClr val="F8D4CC"/>
                    </a:solidFill>
                  </a:tcPr>
                </a:tc>
                <a:extLst>
                  <a:ext uri="{0D108BD9-81ED-4DB2-BD59-A6C34878D82A}">
                    <a16:rowId xmlns:a16="http://schemas.microsoft.com/office/drawing/2014/main" val="392062015"/>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Greatest Hits (Rotherham)</a:t>
                      </a:r>
                    </a:p>
                  </a:txBody>
                  <a:tcPr marL="9525" marR="9525" marT="9525" marB="0" anchor="ctr">
                    <a:solidFill>
                      <a:srgbClr val="F8D4CC"/>
                    </a:solidFill>
                  </a:tcPr>
                </a:tc>
                <a:extLst>
                  <a:ext uri="{0D108BD9-81ED-4DB2-BD59-A6C34878D82A}">
                    <a16:rowId xmlns:a16="http://schemas.microsoft.com/office/drawing/2014/main" val="2025408683"/>
                  </a:ext>
                </a:extLst>
              </a:tr>
              <a:tr h="190500">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Radio (South Yorkshire)</a:t>
                      </a:r>
                    </a:p>
                  </a:txBody>
                  <a:tcPr marL="9525" marR="9525" marT="9525" marB="0" anchor="b">
                    <a:solidFill>
                      <a:srgbClr val="F8D4CC"/>
                    </a:solidFill>
                  </a:tcPr>
                </a:tc>
                <a:extLst>
                  <a:ext uri="{0D108BD9-81ED-4DB2-BD59-A6C34878D82A}">
                    <a16:rowId xmlns:a16="http://schemas.microsoft.com/office/drawing/2014/main" val="393614824"/>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Greatest Hits (York &amp; North Yorkshire)</a:t>
                      </a:r>
                    </a:p>
                  </a:txBody>
                  <a:tcPr marL="9525" marR="9525" marT="9525" marB="0" anchor="ctr">
                    <a:solidFill>
                      <a:srgbClr val="F8D4CC"/>
                    </a:solidFill>
                  </a:tcPr>
                </a:tc>
                <a:extLst>
                  <a:ext uri="{0D108BD9-81ED-4DB2-BD59-A6C34878D82A}">
                    <a16:rowId xmlns:a16="http://schemas.microsoft.com/office/drawing/2014/main" val="352989622"/>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Greatest Hits (Yorkshire Coast) </a:t>
                      </a:r>
                    </a:p>
                  </a:txBody>
                  <a:tcPr marL="9525" marR="9525" marT="9525" marB="0" anchor="ctr">
                    <a:solidFill>
                      <a:srgbClr val="F8D4CC"/>
                    </a:solidFill>
                  </a:tcPr>
                </a:tc>
                <a:extLst>
                  <a:ext uri="{0D108BD9-81ED-4DB2-BD59-A6C34878D82A}">
                    <a16:rowId xmlns:a16="http://schemas.microsoft.com/office/drawing/2014/main" val="1292363293"/>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Greatest Hits (Wakefield)</a:t>
                      </a:r>
                    </a:p>
                  </a:txBody>
                  <a:tcPr marL="9525" marR="9525" marT="9525" marB="0" anchor="ctr">
                    <a:solidFill>
                      <a:srgbClr val="F8D4CC"/>
                    </a:solidFill>
                  </a:tcPr>
                </a:tc>
                <a:extLst>
                  <a:ext uri="{0D108BD9-81ED-4DB2-BD59-A6C34878D82A}">
                    <a16:rowId xmlns:a16="http://schemas.microsoft.com/office/drawing/2014/main" val="2062187705"/>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Lincs FM 102.2</a:t>
                      </a:r>
                    </a:p>
                  </a:txBody>
                  <a:tcPr marL="9525" marR="9525" marT="9525" marB="0" anchor="ctr">
                    <a:solidFill>
                      <a:srgbClr val="F8D4CC"/>
                    </a:solidFill>
                  </a:tcPr>
                </a:tc>
                <a:extLst>
                  <a:ext uri="{0D108BD9-81ED-4DB2-BD59-A6C34878D82A}">
                    <a16:rowId xmlns:a16="http://schemas.microsoft.com/office/drawing/2014/main" val="2180414686"/>
                  </a:ext>
                </a:extLst>
              </a:tr>
              <a:tr h="190500">
                <a:tc>
                  <a:txBody>
                    <a:bodyPr/>
                    <a:lstStyle/>
                    <a:p>
                      <a:pPr algn="l" fontAlgn="ctr"/>
                      <a:r>
                        <a:rPr lang="en-GB" sz="1050" b="0" i="0" u="none" strike="noStrike" kern="1200">
                          <a:solidFill>
                            <a:srgbClr val="000000"/>
                          </a:solidFill>
                          <a:effectLst/>
                          <a:latin typeface="Calibri" panose="020F0502020204030204" pitchFamily="34" charset="0"/>
                          <a:ea typeface="+mn-ea"/>
                          <a:cs typeface="+mn-cs"/>
                        </a:rPr>
                        <a:t>Hallam FM</a:t>
                      </a:r>
                    </a:p>
                  </a:txBody>
                  <a:tcPr marL="9525" marR="9525" marT="9525" marB="0" anchor="ctr">
                    <a:solidFill>
                      <a:srgbClr val="F8D4CC"/>
                    </a:solidFill>
                  </a:tcPr>
                </a:tc>
                <a:extLst>
                  <a:ext uri="{0D108BD9-81ED-4DB2-BD59-A6C34878D82A}">
                    <a16:rowId xmlns:a16="http://schemas.microsoft.com/office/drawing/2014/main" val="4137861329"/>
                  </a:ext>
                </a:extLst>
              </a:tr>
              <a:tr h="190500">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Heart Yorkshire  </a:t>
                      </a:r>
                    </a:p>
                  </a:txBody>
                  <a:tcPr marL="9525" marR="9525" marT="9525" marB="0" anchor="b">
                    <a:solidFill>
                      <a:srgbClr val="F8D4CC"/>
                    </a:solidFill>
                  </a:tcPr>
                </a:tc>
                <a:extLst>
                  <a:ext uri="{0D108BD9-81ED-4DB2-BD59-A6C34878D82A}">
                    <a16:rowId xmlns:a16="http://schemas.microsoft.com/office/drawing/2014/main" val="1650622446"/>
                  </a:ext>
                </a:extLst>
              </a:tr>
              <a:tr h="190500">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KCFM</a:t>
                      </a:r>
                    </a:p>
                  </a:txBody>
                  <a:tcPr marL="9525" marR="9525" marT="9525" marB="0" anchor="b">
                    <a:solidFill>
                      <a:srgbClr val="F8D4CC"/>
                    </a:solidFill>
                  </a:tcPr>
                </a:tc>
                <a:extLst>
                  <a:ext uri="{0D108BD9-81ED-4DB2-BD59-A6C34878D82A}">
                    <a16:rowId xmlns:a16="http://schemas.microsoft.com/office/drawing/2014/main" val="2115169175"/>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PULSE 1</a:t>
                      </a:r>
                    </a:p>
                  </a:txBody>
                  <a:tcPr marL="9525" marR="9525" marT="9525" marB="0" anchor="b">
                    <a:solidFill>
                      <a:srgbClr val="F8D4CC"/>
                    </a:solidFill>
                  </a:tcPr>
                </a:tc>
                <a:extLst>
                  <a:ext uri="{0D108BD9-81ED-4DB2-BD59-A6C34878D82A}">
                    <a16:rowId xmlns:a16="http://schemas.microsoft.com/office/drawing/2014/main" val="3967887419"/>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Viking FM</a:t>
                      </a:r>
                    </a:p>
                  </a:txBody>
                  <a:tcPr marL="9525" marR="9525" marT="9525" marB="0" anchor="ctr">
                    <a:solidFill>
                      <a:srgbClr val="F8D4CC"/>
                    </a:solidFill>
                  </a:tcPr>
                </a:tc>
                <a:extLst>
                  <a:ext uri="{0D108BD9-81ED-4DB2-BD59-A6C34878D82A}">
                    <a16:rowId xmlns:a16="http://schemas.microsoft.com/office/drawing/2014/main" val="815359435"/>
                  </a:ext>
                </a:extLst>
              </a:tr>
              <a:tr h="190500">
                <a:tc>
                  <a:txBody>
                    <a:bodyPr/>
                    <a:lstStyle/>
                    <a:p>
                      <a:pPr algn="l" fontAlgn="ctr"/>
                      <a:r>
                        <a:rPr lang="en-US" sz="1050" b="0" i="0" u="none" strike="noStrike" kern="1200" dirty="0">
                          <a:solidFill>
                            <a:srgbClr val="000000"/>
                          </a:solidFill>
                          <a:effectLst/>
                          <a:latin typeface="Calibri" panose="020F0502020204030204" pitchFamily="34" charset="0"/>
                          <a:ea typeface="+mn-ea"/>
                          <a:cs typeface="+mn-cs"/>
                        </a:rPr>
                        <a:t>Greatest Hits (North Yorkshire) </a:t>
                      </a:r>
                      <a:endParaRPr lang="en-GB" sz="1050" b="0" i="0" u="none" strike="noStrike" kern="1200" dirty="0">
                        <a:solidFill>
                          <a:srgbClr val="000000"/>
                        </a:solidFill>
                        <a:effectLst/>
                        <a:latin typeface="Calibri" panose="020F0502020204030204" pitchFamily="34" charset="0"/>
                        <a:ea typeface="+mn-ea"/>
                        <a:cs typeface="+mn-cs"/>
                      </a:endParaRPr>
                    </a:p>
                  </a:txBody>
                  <a:tcPr marL="9525" marR="9525" marT="9525" marB="0" anchor="ctr">
                    <a:solidFill>
                      <a:srgbClr val="F8D4CC"/>
                    </a:solidFill>
                  </a:tcPr>
                </a:tc>
                <a:extLst>
                  <a:ext uri="{0D108BD9-81ED-4DB2-BD59-A6C34878D82A}">
                    <a16:rowId xmlns:a16="http://schemas.microsoft.com/office/drawing/2014/main" val="567332977"/>
                  </a:ext>
                </a:extLst>
              </a:tr>
            </a:tbl>
          </a:graphicData>
        </a:graphic>
      </p:graphicFrame>
      <p:graphicFrame>
        <p:nvGraphicFramePr>
          <p:cNvPr id="20" name="Table 19">
            <a:extLst>
              <a:ext uri="{FF2B5EF4-FFF2-40B4-BE49-F238E27FC236}">
                <a16:creationId xmlns:a16="http://schemas.microsoft.com/office/drawing/2014/main" id="{E2E32B5E-346C-4ED2-B552-928AE614B800}"/>
              </a:ext>
            </a:extLst>
          </p:cNvPr>
          <p:cNvGraphicFramePr>
            <a:graphicFrameLocks noGrp="1"/>
          </p:cNvGraphicFramePr>
          <p:nvPr/>
        </p:nvGraphicFramePr>
        <p:xfrm>
          <a:off x="2348510" y="1382358"/>
          <a:ext cx="2261187" cy="5184637"/>
        </p:xfrm>
        <a:graphic>
          <a:graphicData uri="http://schemas.openxmlformats.org/drawingml/2006/table">
            <a:tbl>
              <a:tblPr>
                <a:tableStyleId>{21E4AEA4-8DFA-4A89-87EB-49C32662AFE0}</a:tableStyleId>
              </a:tblPr>
              <a:tblGrid>
                <a:gridCol w="2261187">
                  <a:extLst>
                    <a:ext uri="{9D8B030D-6E8A-4147-A177-3AD203B41FA5}">
                      <a16:colId xmlns:a16="http://schemas.microsoft.com/office/drawing/2014/main" val="3982487576"/>
                    </a:ext>
                  </a:extLst>
                </a:gridCol>
              </a:tblGrid>
              <a:tr h="190500">
                <a:tc>
                  <a:txBody>
                    <a:bodyPr/>
                    <a:lstStyle/>
                    <a:p>
                      <a:pPr algn="l" fontAlgn="b"/>
                      <a:r>
                        <a:rPr lang="en-US" sz="1050" b="1" i="0" u="none" strike="noStrike" dirty="0">
                          <a:solidFill>
                            <a:srgbClr val="000000"/>
                          </a:solidFill>
                          <a:effectLst/>
                          <a:latin typeface="Calibri" panose="020F0502020204030204" pitchFamily="34" charset="0"/>
                        </a:rPr>
                        <a:t>M</a:t>
                      </a:r>
                      <a:r>
                        <a:rPr lang="en-GB" sz="1050" b="1" i="0" u="none" strike="noStrike" dirty="0">
                          <a:solidFill>
                            <a:srgbClr val="000000"/>
                          </a:solidFill>
                          <a:effectLst/>
                          <a:latin typeface="Calibri" panose="020F0502020204030204" pitchFamily="34" charset="0"/>
                        </a:rPr>
                        <a:t>IDLANDS</a:t>
                      </a:r>
                    </a:p>
                  </a:txBody>
                  <a:tcPr marL="9525" marR="9525" marT="9525" marB="0" anchor="b">
                    <a:solidFill>
                      <a:srgbClr val="F8D4CC"/>
                    </a:solidFill>
                  </a:tcPr>
                </a:tc>
                <a:extLst>
                  <a:ext uri="{0D108BD9-81ED-4DB2-BD59-A6C34878D82A}">
                    <a16:rowId xmlns:a16="http://schemas.microsoft.com/office/drawing/2014/main" val="2593365816"/>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Capital Birmingham    </a:t>
                      </a:r>
                    </a:p>
                  </a:txBody>
                  <a:tcPr marL="9525" marR="9525" marT="9525" marB="0" anchor="b">
                    <a:solidFill>
                      <a:srgbClr val="F8D4CC"/>
                    </a:solidFill>
                  </a:tcPr>
                </a:tc>
                <a:extLst>
                  <a:ext uri="{0D108BD9-81ED-4DB2-BD59-A6C34878D82A}">
                    <a16:rowId xmlns:a16="http://schemas.microsoft.com/office/drawing/2014/main" val="4274195965"/>
                  </a:ext>
                </a:extLst>
              </a:tr>
              <a:tr h="258307">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Capital East Midlands     </a:t>
                      </a:r>
                    </a:p>
                  </a:txBody>
                  <a:tcPr marL="9525" marR="9525" marT="9525" marB="0" anchor="b">
                    <a:solidFill>
                      <a:srgbClr val="F8D4CC"/>
                    </a:solidFill>
                  </a:tcPr>
                </a:tc>
                <a:extLst>
                  <a:ext uri="{0D108BD9-81ED-4DB2-BD59-A6C34878D82A}">
                    <a16:rowId xmlns:a16="http://schemas.microsoft.com/office/drawing/2014/main" val="2626589963"/>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Capital Mid Counties</a:t>
                      </a:r>
                    </a:p>
                  </a:txBody>
                  <a:tcPr marL="9525" marR="9525" marT="9525" marB="0" anchor="b">
                    <a:solidFill>
                      <a:srgbClr val="F8D4CC"/>
                    </a:solidFill>
                  </a:tcPr>
                </a:tc>
                <a:extLst>
                  <a:ext uri="{0D108BD9-81ED-4DB2-BD59-A6C34878D82A}">
                    <a16:rowId xmlns:a16="http://schemas.microsoft.com/office/drawing/2014/main" val="3033033983"/>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Classic FM Midlands</a:t>
                      </a:r>
                    </a:p>
                  </a:txBody>
                  <a:tcPr marL="9525" marR="9525" marT="9525" marB="0" anchor="b">
                    <a:solidFill>
                      <a:srgbClr val="F8D4CC"/>
                    </a:solidFill>
                  </a:tcPr>
                </a:tc>
                <a:extLst>
                  <a:ext uri="{0D108BD9-81ED-4DB2-BD59-A6C34878D82A}">
                    <a16:rowId xmlns:a16="http://schemas.microsoft.com/office/drawing/2014/main" val="202964034"/>
                  </a:ext>
                </a:extLst>
              </a:tr>
              <a:tr h="190500">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Greatest Hits (Bucks, Beds &amp; Herts)</a:t>
                      </a:r>
                    </a:p>
                  </a:txBody>
                  <a:tcPr marL="9525" marR="9525" marT="9525" marB="0" anchor="b">
                    <a:solidFill>
                      <a:srgbClr val="F8D4CC"/>
                    </a:solidFill>
                  </a:tcPr>
                </a:tc>
                <a:extLst>
                  <a:ext uri="{0D108BD9-81ED-4DB2-BD59-A6C34878D82A}">
                    <a16:rowId xmlns:a16="http://schemas.microsoft.com/office/drawing/2014/main" val="4151970975"/>
                  </a:ext>
                </a:extLst>
              </a:tr>
              <a:tr h="195898">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Greatest Hits (Black Country &amp; Shropshire)</a:t>
                      </a:r>
                    </a:p>
                  </a:txBody>
                  <a:tcPr marL="9525" marR="9525" marT="9525" marB="0" anchor="b">
                    <a:solidFill>
                      <a:srgbClr val="F8D4CC"/>
                    </a:solidFill>
                  </a:tcPr>
                </a:tc>
                <a:extLst>
                  <a:ext uri="{0D108BD9-81ED-4DB2-BD59-A6C34878D82A}">
                    <a16:rowId xmlns:a16="http://schemas.microsoft.com/office/drawing/2014/main" val="737352028"/>
                  </a:ext>
                </a:extLst>
              </a:tr>
              <a:tr h="190500">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Greatest Hits Radio (Coventry &amp; Warwickshire)</a:t>
                      </a:r>
                    </a:p>
                  </a:txBody>
                  <a:tcPr marL="9525" marR="9525" marT="9525" marB="0" anchor="b">
                    <a:solidFill>
                      <a:srgbClr val="F8D4CC"/>
                    </a:solidFill>
                  </a:tcPr>
                </a:tc>
                <a:extLst>
                  <a:ext uri="{0D108BD9-81ED-4DB2-BD59-A6C34878D82A}">
                    <a16:rowId xmlns:a16="http://schemas.microsoft.com/office/drawing/2014/main" val="1862825655"/>
                  </a:ext>
                </a:extLst>
              </a:tr>
              <a:tr h="190500">
                <a:tc>
                  <a:txBody>
                    <a:bodyPr/>
                    <a:lstStyle/>
                    <a:p>
                      <a:pPr algn="l" fontAlgn="b"/>
                      <a:r>
                        <a:rPr lang="en-US" sz="1100" b="0" i="0" u="none" strike="noStrike" kern="1200">
                          <a:solidFill>
                            <a:srgbClr val="000000"/>
                          </a:solidFill>
                          <a:effectLst/>
                          <a:latin typeface="Calibri" panose="020F0502020204030204" pitchFamily="34" charset="0"/>
                          <a:ea typeface="+mn-ea"/>
                          <a:cs typeface="+mn-cs"/>
                        </a:rPr>
                        <a:t>Greatest Hits Radio (East Midlands)</a:t>
                      </a:r>
                    </a:p>
                  </a:txBody>
                  <a:tcPr marL="9525" marR="9525" marT="9525" marB="0" anchor="b">
                    <a:solidFill>
                      <a:srgbClr val="F8D4CC"/>
                    </a:solidFill>
                  </a:tcPr>
                </a:tc>
                <a:extLst>
                  <a:ext uri="{0D108BD9-81ED-4DB2-BD59-A6C34878D82A}">
                    <a16:rowId xmlns:a16="http://schemas.microsoft.com/office/drawing/2014/main" val="2527759419"/>
                  </a:ext>
                </a:extLst>
              </a:tr>
              <a:tr h="190500">
                <a:tc>
                  <a:txBody>
                    <a:bodyPr/>
                    <a:lstStyle/>
                    <a:p>
                      <a:pPr algn="l" fontAlgn="b"/>
                      <a:r>
                        <a:rPr lang="en-US" sz="1100" b="0" i="0" u="none" strike="noStrike" kern="1200">
                          <a:solidFill>
                            <a:srgbClr val="000000"/>
                          </a:solidFill>
                          <a:effectLst/>
                          <a:latin typeface="Calibri" panose="020F0502020204030204" pitchFamily="34" charset="0"/>
                          <a:ea typeface="+mn-ea"/>
                          <a:cs typeface="+mn-cs"/>
                        </a:rPr>
                        <a:t>Greatest Hits Radio (Herefordshire and Worcestershire)</a:t>
                      </a:r>
                    </a:p>
                  </a:txBody>
                  <a:tcPr marL="9525" marR="9525" marT="9525" marB="0" anchor="b">
                    <a:solidFill>
                      <a:srgbClr val="F8D4CC"/>
                    </a:solidFill>
                  </a:tcPr>
                </a:tc>
                <a:extLst>
                  <a:ext uri="{0D108BD9-81ED-4DB2-BD59-A6C34878D82A}">
                    <a16:rowId xmlns:a16="http://schemas.microsoft.com/office/drawing/2014/main" val="1893628197"/>
                  </a:ext>
                </a:extLst>
              </a:tr>
              <a:tr h="190500">
                <a:tc>
                  <a:txBody>
                    <a:bodyPr/>
                    <a:lstStyle/>
                    <a:p>
                      <a:pPr algn="l" fontAlgn="ctr"/>
                      <a:r>
                        <a:rPr lang="en-GB" sz="1100" b="0" i="0" u="none" strike="noStrike" kern="1200">
                          <a:solidFill>
                            <a:srgbClr val="000000"/>
                          </a:solidFill>
                          <a:effectLst/>
                          <a:latin typeface="Calibri" panose="020F0502020204030204" pitchFamily="34" charset="0"/>
                          <a:ea typeface="+mn-ea"/>
                          <a:cs typeface="+mn-cs"/>
                        </a:rPr>
                        <a:t>Greatest Hits (North Derbyshire)</a:t>
                      </a:r>
                    </a:p>
                  </a:txBody>
                  <a:tcPr marL="9525" marR="9525" marT="9525" marB="0" anchor="ctr">
                    <a:solidFill>
                      <a:srgbClr val="F8D4CC"/>
                    </a:solidFill>
                  </a:tcPr>
                </a:tc>
                <a:extLst>
                  <a:ext uri="{0D108BD9-81ED-4DB2-BD59-A6C34878D82A}">
                    <a16:rowId xmlns:a16="http://schemas.microsoft.com/office/drawing/2014/main" val="787600030"/>
                  </a:ext>
                </a:extLst>
              </a:tr>
              <a:tr h="218322">
                <a:tc>
                  <a:txBody>
                    <a:bodyPr/>
                    <a:lstStyle/>
                    <a:p>
                      <a:pPr algn="l" fontAlgn="ctr"/>
                      <a:r>
                        <a:rPr lang="en-GB" sz="1100" b="0" i="0" u="none" strike="noStrike" kern="1200" dirty="0">
                          <a:solidFill>
                            <a:srgbClr val="000000"/>
                          </a:solidFill>
                          <a:effectLst/>
                          <a:latin typeface="Calibri" panose="020F0502020204030204" pitchFamily="34" charset="0"/>
                          <a:ea typeface="+mn-ea"/>
                          <a:cs typeface="+mn-cs"/>
                        </a:rPr>
                        <a:t>Greatest Hits (Staffordshire &amp; Cheshire)</a:t>
                      </a:r>
                    </a:p>
                  </a:txBody>
                  <a:tcPr marL="9525" marR="9525" marT="9525" marB="0" anchor="ctr">
                    <a:solidFill>
                      <a:srgbClr val="F8D4CC"/>
                    </a:solidFill>
                  </a:tcPr>
                </a:tc>
                <a:extLst>
                  <a:ext uri="{0D108BD9-81ED-4DB2-BD59-A6C34878D82A}">
                    <a16:rowId xmlns:a16="http://schemas.microsoft.com/office/drawing/2014/main" val="1984841103"/>
                  </a:ext>
                </a:extLst>
              </a:tr>
              <a:tr h="190500">
                <a:tc>
                  <a:txBody>
                    <a:bodyPr/>
                    <a:lstStyle/>
                    <a:p>
                      <a:pPr algn="l" fontAlgn="ctr"/>
                      <a:r>
                        <a:rPr lang="en-US" sz="1100" b="0" i="0" u="none" strike="noStrike" kern="1200">
                          <a:solidFill>
                            <a:srgbClr val="000000"/>
                          </a:solidFill>
                          <a:effectLst/>
                          <a:latin typeface="Calibri" panose="020F0502020204030204" pitchFamily="34" charset="0"/>
                          <a:ea typeface="+mn-ea"/>
                          <a:cs typeface="+mn-cs"/>
                        </a:rPr>
                        <a:t>Greatest Hits Radio (West Midlands)</a:t>
                      </a:r>
                    </a:p>
                  </a:txBody>
                  <a:tcPr marL="9525" marR="9525" marT="9525" marB="0" anchor="ctr">
                    <a:solidFill>
                      <a:srgbClr val="F8D4CC"/>
                    </a:solidFill>
                  </a:tcPr>
                </a:tc>
                <a:extLst>
                  <a:ext uri="{0D108BD9-81ED-4DB2-BD59-A6C34878D82A}">
                    <a16:rowId xmlns:a16="http://schemas.microsoft.com/office/drawing/2014/main" val="2727832959"/>
                  </a:ext>
                </a:extLst>
              </a:tr>
              <a:tr h="190500">
                <a:tc>
                  <a:txBody>
                    <a:bodyPr/>
                    <a:lstStyle/>
                    <a:p>
                      <a:pPr algn="l" fontAlgn="b"/>
                      <a:r>
                        <a:rPr lang="en-US" sz="1100" b="0" i="0" u="none" strike="noStrike" kern="1200">
                          <a:solidFill>
                            <a:srgbClr val="000000"/>
                          </a:solidFill>
                          <a:effectLst/>
                          <a:latin typeface="Calibri" panose="020F0502020204030204" pitchFamily="34" charset="0"/>
                          <a:ea typeface="+mn-ea"/>
                          <a:cs typeface="+mn-cs"/>
                        </a:rPr>
                        <a:t>Free Radio FM (Coventry &amp; Warwickshire) </a:t>
                      </a:r>
                    </a:p>
                  </a:txBody>
                  <a:tcPr marL="9525" marR="9525" marT="9525" marB="0" anchor="b">
                    <a:solidFill>
                      <a:srgbClr val="F8D4CC"/>
                    </a:solidFill>
                  </a:tcPr>
                </a:tc>
                <a:extLst>
                  <a:ext uri="{0D108BD9-81ED-4DB2-BD59-A6C34878D82A}">
                    <a16:rowId xmlns:a16="http://schemas.microsoft.com/office/drawing/2014/main" val="3162344324"/>
                  </a:ext>
                </a:extLst>
              </a:tr>
              <a:tr h="190500">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Free Radio FM (Herefordshire &amp; Worcestershire) </a:t>
                      </a:r>
                    </a:p>
                  </a:txBody>
                  <a:tcPr marL="9525" marR="9525" marT="9525" marB="0" anchor="b">
                    <a:solidFill>
                      <a:srgbClr val="F8D4CC"/>
                    </a:solidFill>
                  </a:tcPr>
                </a:tc>
                <a:extLst>
                  <a:ext uri="{0D108BD9-81ED-4DB2-BD59-A6C34878D82A}">
                    <a16:rowId xmlns:a16="http://schemas.microsoft.com/office/drawing/2014/main" val="786554613"/>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Gem</a:t>
                      </a:r>
                    </a:p>
                  </a:txBody>
                  <a:tcPr marL="9525" marR="9525" marT="9525" marB="0" anchor="b">
                    <a:solidFill>
                      <a:srgbClr val="F8D4CC"/>
                    </a:solidFill>
                  </a:tcPr>
                </a:tc>
                <a:extLst>
                  <a:ext uri="{0D108BD9-81ED-4DB2-BD59-A6C34878D82A}">
                    <a16:rowId xmlns:a16="http://schemas.microsoft.com/office/drawing/2014/main" val="2722744628"/>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Gold East Midlands    </a:t>
                      </a:r>
                    </a:p>
                  </a:txBody>
                  <a:tcPr marL="9525" marR="9525" marT="9525" marB="0" anchor="b">
                    <a:solidFill>
                      <a:srgbClr val="F8D4CC"/>
                    </a:solidFill>
                  </a:tcPr>
                </a:tc>
                <a:extLst>
                  <a:ext uri="{0D108BD9-81ED-4DB2-BD59-A6C34878D82A}">
                    <a16:rowId xmlns:a16="http://schemas.microsoft.com/office/drawing/2014/main" val="3907666457"/>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Heart West Midlands  </a:t>
                      </a:r>
                    </a:p>
                  </a:txBody>
                  <a:tcPr marL="9525" marR="9525" marT="9525" marB="0" anchor="b">
                    <a:solidFill>
                      <a:srgbClr val="F8D4CC"/>
                    </a:solidFill>
                  </a:tcPr>
                </a:tc>
                <a:extLst>
                  <a:ext uri="{0D108BD9-81ED-4DB2-BD59-A6C34878D82A}">
                    <a16:rowId xmlns:a16="http://schemas.microsoft.com/office/drawing/2014/main" val="3566459663"/>
                  </a:ext>
                </a:extLst>
              </a:tr>
              <a:tr h="190500">
                <a:tc>
                  <a:txBody>
                    <a:bodyPr/>
                    <a:lstStyle/>
                    <a:p>
                      <a:pPr algn="l" fontAlgn="ctr"/>
                      <a:r>
                        <a:rPr lang="en-GB" sz="1100" b="0" i="0" u="none" strike="noStrike" kern="1200" dirty="0">
                          <a:solidFill>
                            <a:srgbClr val="000000"/>
                          </a:solidFill>
                          <a:effectLst/>
                          <a:latin typeface="Calibri" panose="020F0502020204030204" pitchFamily="34" charset="0"/>
                          <a:ea typeface="+mn-ea"/>
                          <a:cs typeface="+mn-cs"/>
                        </a:rPr>
                        <a:t>Signal One</a:t>
                      </a:r>
                    </a:p>
                  </a:txBody>
                  <a:tcPr marL="9525" marR="9525" marT="9525" marB="0" anchor="ctr">
                    <a:solidFill>
                      <a:srgbClr val="F8D4CC"/>
                    </a:solidFill>
                  </a:tcPr>
                </a:tc>
                <a:extLst>
                  <a:ext uri="{0D108BD9-81ED-4DB2-BD59-A6C34878D82A}">
                    <a16:rowId xmlns:a16="http://schemas.microsoft.com/office/drawing/2014/main" val="749488783"/>
                  </a:ext>
                </a:extLst>
              </a:tr>
              <a:tr h="190500">
                <a:tc>
                  <a:txBody>
                    <a:bodyPr/>
                    <a:lstStyle/>
                    <a:p>
                      <a:pPr algn="l" fontAlgn="b"/>
                      <a:r>
                        <a:rPr lang="en-US" sz="1100" b="0" i="0" u="none" strike="noStrike" kern="1200">
                          <a:solidFill>
                            <a:srgbClr val="000000"/>
                          </a:solidFill>
                          <a:effectLst/>
                          <a:latin typeface="Calibri" panose="020F0502020204030204" pitchFamily="34" charset="0"/>
                          <a:ea typeface="+mn-ea"/>
                          <a:cs typeface="+mn-cs"/>
                        </a:rPr>
                        <a:t>Smooth East Midlands inc. Connect FM</a:t>
                      </a:r>
                    </a:p>
                  </a:txBody>
                  <a:tcPr marL="9525" marR="9525" marT="9525" marB="0" anchor="b">
                    <a:solidFill>
                      <a:srgbClr val="F8D4CC"/>
                    </a:solidFill>
                  </a:tcPr>
                </a:tc>
                <a:extLst>
                  <a:ext uri="{0D108BD9-81ED-4DB2-BD59-A6C34878D82A}">
                    <a16:rowId xmlns:a16="http://schemas.microsoft.com/office/drawing/2014/main" val="2675314175"/>
                  </a:ext>
                </a:extLst>
              </a:tr>
              <a:tr h="190500">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Smooth West Midlands</a:t>
                      </a:r>
                    </a:p>
                  </a:txBody>
                  <a:tcPr marL="9525" marR="9525" marT="9525" marB="0" anchor="b">
                    <a:solidFill>
                      <a:srgbClr val="F8D4CC"/>
                    </a:solidFill>
                  </a:tcPr>
                </a:tc>
                <a:extLst>
                  <a:ext uri="{0D108BD9-81ED-4DB2-BD59-A6C34878D82A}">
                    <a16:rowId xmlns:a16="http://schemas.microsoft.com/office/drawing/2014/main" val="56804764"/>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Smooth Three Counties</a:t>
                      </a:r>
                    </a:p>
                  </a:txBody>
                  <a:tcPr marL="9525" marR="9525" marT="9525" marB="0" anchor="b">
                    <a:solidFill>
                      <a:srgbClr val="F8D4CC"/>
                    </a:solidFill>
                  </a:tcPr>
                </a:tc>
                <a:extLst>
                  <a:ext uri="{0D108BD9-81ED-4DB2-BD59-A6C34878D82A}">
                    <a16:rowId xmlns:a16="http://schemas.microsoft.com/office/drawing/2014/main" val="1547681772"/>
                  </a:ext>
                </a:extLst>
              </a:tr>
            </a:tbl>
          </a:graphicData>
        </a:graphic>
      </p:graphicFrame>
      <p:graphicFrame>
        <p:nvGraphicFramePr>
          <p:cNvPr id="21" name="Table 20">
            <a:extLst>
              <a:ext uri="{FF2B5EF4-FFF2-40B4-BE49-F238E27FC236}">
                <a16:creationId xmlns:a16="http://schemas.microsoft.com/office/drawing/2014/main" id="{012AF725-2FFE-4AE7-A421-28C8EC15E710}"/>
              </a:ext>
            </a:extLst>
          </p:cNvPr>
          <p:cNvGraphicFramePr>
            <a:graphicFrameLocks noGrp="1"/>
          </p:cNvGraphicFramePr>
          <p:nvPr/>
        </p:nvGraphicFramePr>
        <p:xfrm>
          <a:off x="4684457" y="7058009"/>
          <a:ext cx="2090494" cy="931545"/>
        </p:xfrm>
        <a:graphic>
          <a:graphicData uri="http://schemas.openxmlformats.org/drawingml/2006/table">
            <a:tbl>
              <a:tblPr>
                <a:tableStyleId>{21E4AEA4-8DFA-4A89-87EB-49C32662AFE0}</a:tableStyleId>
              </a:tblPr>
              <a:tblGrid>
                <a:gridCol w="2090494">
                  <a:extLst>
                    <a:ext uri="{9D8B030D-6E8A-4147-A177-3AD203B41FA5}">
                      <a16:colId xmlns:a16="http://schemas.microsoft.com/office/drawing/2014/main" val="3838710746"/>
                    </a:ext>
                  </a:extLst>
                </a:gridCol>
              </a:tblGrid>
              <a:tr h="106919">
                <a:tc>
                  <a:txBody>
                    <a:bodyPr/>
                    <a:lstStyle/>
                    <a:p>
                      <a:pPr algn="l" fontAlgn="b"/>
                      <a:r>
                        <a:rPr lang="en-GB" sz="1050" b="1" i="0" u="none" strike="noStrike" kern="1200" dirty="0">
                          <a:solidFill>
                            <a:srgbClr val="000000"/>
                          </a:solidFill>
                          <a:effectLst/>
                          <a:latin typeface="Calibri" panose="020F0502020204030204" pitchFamily="34" charset="0"/>
                          <a:ea typeface="+mn-ea"/>
                          <a:cs typeface="+mn-cs"/>
                        </a:rPr>
                        <a:t>ULSTER</a:t>
                      </a:r>
                    </a:p>
                  </a:txBody>
                  <a:tcPr marL="9525" marR="9525" marT="9525" marB="0" anchor="b">
                    <a:solidFill>
                      <a:srgbClr val="F8D4CC"/>
                    </a:solidFill>
                  </a:tcPr>
                </a:tc>
                <a:extLst>
                  <a:ext uri="{0D108BD9-81ED-4DB2-BD59-A6C34878D82A}">
                    <a16:rowId xmlns:a16="http://schemas.microsoft.com/office/drawing/2014/main" val="3820586394"/>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Classic FM (N IRELAND)  </a:t>
                      </a:r>
                    </a:p>
                  </a:txBody>
                  <a:tcPr marL="9525" marR="9525" marT="9525" marB="0" anchor="b">
                    <a:solidFill>
                      <a:srgbClr val="F8D4CC"/>
                    </a:solidFill>
                  </a:tcPr>
                </a:tc>
                <a:extLst>
                  <a:ext uri="{0D108BD9-81ED-4DB2-BD59-A6C34878D82A}">
                    <a16:rowId xmlns:a16="http://schemas.microsoft.com/office/drawing/2014/main" val="3683510556"/>
                  </a:ext>
                </a:extLst>
              </a:tr>
              <a:tr h="190500">
                <a:tc>
                  <a:txBody>
                    <a:bodyPr/>
                    <a:lstStyle/>
                    <a:p>
                      <a:pPr algn="l" fontAlgn="ctr"/>
                      <a:r>
                        <a:rPr lang="en-GB" sz="1050" b="0" i="0" u="none" strike="noStrike" kern="1200" dirty="0">
                          <a:solidFill>
                            <a:srgbClr val="000000"/>
                          </a:solidFill>
                          <a:effectLst/>
                          <a:latin typeface="Calibri" panose="020F0502020204030204" pitchFamily="34" charset="0"/>
                          <a:ea typeface="+mn-ea"/>
                          <a:cs typeface="+mn-cs"/>
                        </a:rPr>
                        <a:t>Cool FM</a:t>
                      </a:r>
                    </a:p>
                  </a:txBody>
                  <a:tcPr marL="9525" marR="9525" marT="9525" marB="0" anchor="ctr">
                    <a:solidFill>
                      <a:srgbClr val="F8D4CC"/>
                    </a:solidFill>
                  </a:tcPr>
                </a:tc>
                <a:extLst>
                  <a:ext uri="{0D108BD9-81ED-4DB2-BD59-A6C34878D82A}">
                    <a16:rowId xmlns:a16="http://schemas.microsoft.com/office/drawing/2014/main" val="1806573188"/>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Downtown Radio (DTR)</a:t>
                      </a:r>
                    </a:p>
                  </a:txBody>
                  <a:tcPr marL="9525" marR="9525" marT="9525" marB="0" anchor="b">
                    <a:solidFill>
                      <a:srgbClr val="F8D4CC"/>
                    </a:solidFill>
                  </a:tcPr>
                </a:tc>
                <a:extLst>
                  <a:ext uri="{0D108BD9-81ED-4DB2-BD59-A6C34878D82A}">
                    <a16:rowId xmlns:a16="http://schemas.microsoft.com/office/drawing/2014/main" val="1095424428"/>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Total U105 </a:t>
                      </a:r>
                    </a:p>
                  </a:txBody>
                  <a:tcPr marL="9525" marR="9525" marT="9525" marB="0" anchor="b">
                    <a:solidFill>
                      <a:srgbClr val="F8D4CC"/>
                    </a:solidFill>
                  </a:tcPr>
                </a:tc>
                <a:extLst>
                  <a:ext uri="{0D108BD9-81ED-4DB2-BD59-A6C34878D82A}">
                    <a16:rowId xmlns:a16="http://schemas.microsoft.com/office/drawing/2014/main" val="1236603417"/>
                  </a:ext>
                </a:extLst>
              </a:tr>
            </a:tbl>
          </a:graphicData>
        </a:graphic>
      </p:graphicFrame>
      <p:graphicFrame>
        <p:nvGraphicFramePr>
          <p:cNvPr id="9" name="Table 8">
            <a:extLst>
              <a:ext uri="{FF2B5EF4-FFF2-40B4-BE49-F238E27FC236}">
                <a16:creationId xmlns:a16="http://schemas.microsoft.com/office/drawing/2014/main" id="{0B3E1024-C196-1F79-E8AF-B63567AB970A}"/>
              </a:ext>
            </a:extLst>
          </p:cNvPr>
          <p:cNvGraphicFramePr>
            <a:graphicFrameLocks noGrp="1"/>
          </p:cNvGraphicFramePr>
          <p:nvPr/>
        </p:nvGraphicFramePr>
        <p:xfrm>
          <a:off x="2353545" y="7081526"/>
          <a:ext cx="2150909" cy="1902328"/>
        </p:xfrm>
        <a:graphic>
          <a:graphicData uri="http://schemas.openxmlformats.org/drawingml/2006/table">
            <a:tbl>
              <a:tblPr>
                <a:tableStyleId>{21E4AEA4-8DFA-4A89-87EB-49C32662AFE0}</a:tableStyleId>
              </a:tblPr>
              <a:tblGrid>
                <a:gridCol w="2150909">
                  <a:extLst>
                    <a:ext uri="{9D8B030D-6E8A-4147-A177-3AD203B41FA5}">
                      <a16:colId xmlns:a16="http://schemas.microsoft.com/office/drawing/2014/main" val="3091234709"/>
                    </a:ext>
                  </a:extLst>
                </a:gridCol>
              </a:tblGrid>
              <a:tr h="190500">
                <a:tc>
                  <a:txBody>
                    <a:bodyPr/>
                    <a:lstStyle/>
                    <a:p>
                      <a:pPr algn="l" fontAlgn="b"/>
                      <a:r>
                        <a:rPr lang="en-GB" sz="1050" b="1" i="0" u="none" strike="noStrike" dirty="0">
                          <a:solidFill>
                            <a:srgbClr val="000000"/>
                          </a:solidFill>
                          <a:effectLst/>
                          <a:latin typeface="Calibri" panose="020F0502020204030204" pitchFamily="34" charset="0"/>
                        </a:rPr>
                        <a:t>NORTH EAST</a:t>
                      </a:r>
                    </a:p>
                  </a:txBody>
                  <a:tcPr marL="9525" marR="9525" marT="9525" marB="0" anchor="b">
                    <a:solidFill>
                      <a:srgbClr val="F8D4CC"/>
                    </a:solidFill>
                  </a:tcPr>
                </a:tc>
                <a:extLst>
                  <a:ext uri="{0D108BD9-81ED-4DB2-BD59-A6C34878D82A}">
                    <a16:rowId xmlns:a16="http://schemas.microsoft.com/office/drawing/2014/main" val="1851452960"/>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Capital North East     </a:t>
                      </a:r>
                    </a:p>
                  </a:txBody>
                  <a:tcPr marL="9525" marR="9525" marT="9525" marB="0" anchor="b">
                    <a:solidFill>
                      <a:srgbClr val="F8D4CC"/>
                    </a:solidFill>
                  </a:tcPr>
                </a:tc>
                <a:extLst>
                  <a:ext uri="{0D108BD9-81ED-4DB2-BD59-A6C34878D82A}">
                    <a16:rowId xmlns:a16="http://schemas.microsoft.com/office/drawing/2014/main" val="1460140000"/>
                  </a:ext>
                </a:extLst>
              </a:tr>
              <a:tr h="190500">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(North East)</a:t>
                      </a:r>
                      <a:endParaRPr lang="en-GB" sz="1050" b="0" i="0" u="none" strike="noStrike" kern="1200" dirty="0">
                        <a:solidFill>
                          <a:srgbClr val="000000"/>
                        </a:solidFill>
                        <a:effectLst/>
                        <a:latin typeface="Calibri" panose="020F0502020204030204" pitchFamily="34" charset="0"/>
                        <a:ea typeface="+mn-ea"/>
                        <a:cs typeface="+mn-cs"/>
                      </a:endParaRPr>
                    </a:p>
                  </a:txBody>
                  <a:tcPr marL="9525" marR="9525" marT="9525" marB="0" anchor="b">
                    <a:solidFill>
                      <a:srgbClr val="F8D4CC"/>
                    </a:solidFill>
                  </a:tcPr>
                </a:tc>
                <a:extLst>
                  <a:ext uri="{0D108BD9-81ED-4DB2-BD59-A6C34878D82A}">
                    <a16:rowId xmlns:a16="http://schemas.microsoft.com/office/drawing/2014/main" val="1366543357"/>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Greatest Hits (Teesside)</a:t>
                      </a:r>
                    </a:p>
                  </a:txBody>
                  <a:tcPr marL="9525" marR="9525" marT="9525" marB="0" anchor="b">
                    <a:solidFill>
                      <a:srgbClr val="F8D4CC"/>
                    </a:solidFill>
                  </a:tcPr>
                </a:tc>
                <a:extLst>
                  <a:ext uri="{0D108BD9-81ED-4DB2-BD59-A6C34878D82A}">
                    <a16:rowId xmlns:a16="http://schemas.microsoft.com/office/drawing/2014/main" val="600883940"/>
                  </a:ext>
                </a:extLst>
              </a:tr>
              <a:tr h="205369">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Greatest Hits (Tyne &amp; Wear)</a:t>
                      </a:r>
                    </a:p>
                  </a:txBody>
                  <a:tcPr marL="9525" marR="9525" marT="9525" marB="0" anchor="b">
                    <a:solidFill>
                      <a:srgbClr val="F8D4CC"/>
                    </a:solidFill>
                  </a:tcPr>
                </a:tc>
                <a:extLst>
                  <a:ext uri="{0D108BD9-81ED-4DB2-BD59-A6C34878D82A}">
                    <a16:rowId xmlns:a16="http://schemas.microsoft.com/office/drawing/2014/main" val="1764952170"/>
                  </a:ext>
                </a:extLst>
              </a:tr>
              <a:tr h="172959">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Heart North East  </a:t>
                      </a:r>
                    </a:p>
                  </a:txBody>
                  <a:tcPr marL="9525" marR="9525" marT="9525" marB="0" anchor="b">
                    <a:solidFill>
                      <a:srgbClr val="F8D4CC"/>
                    </a:solidFill>
                  </a:tcPr>
                </a:tc>
                <a:extLst>
                  <a:ext uri="{0D108BD9-81ED-4DB2-BD59-A6C34878D82A}">
                    <a16:rowId xmlns:a16="http://schemas.microsoft.com/office/drawing/2014/main" val="626211047"/>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Metro Radio</a:t>
                      </a:r>
                    </a:p>
                  </a:txBody>
                  <a:tcPr marL="9525" marR="9525" marT="9525" marB="0" anchor="b">
                    <a:solidFill>
                      <a:srgbClr val="F8D4CC"/>
                    </a:solidFill>
                  </a:tcPr>
                </a:tc>
                <a:extLst>
                  <a:ext uri="{0D108BD9-81ED-4DB2-BD59-A6C34878D82A}">
                    <a16:rowId xmlns:a16="http://schemas.microsoft.com/office/drawing/2014/main" val="380107561"/>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Smooth North East     </a:t>
                      </a:r>
                    </a:p>
                  </a:txBody>
                  <a:tcPr marL="9525" marR="9525" marT="9525" marB="0" anchor="b">
                    <a:solidFill>
                      <a:srgbClr val="F8D4CC"/>
                    </a:solidFill>
                  </a:tcPr>
                </a:tc>
                <a:extLst>
                  <a:ext uri="{0D108BD9-81ED-4DB2-BD59-A6C34878D82A}">
                    <a16:rowId xmlns:a16="http://schemas.microsoft.com/office/drawing/2014/main" val="2503759099"/>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Sun FM Radio</a:t>
                      </a:r>
                    </a:p>
                  </a:txBody>
                  <a:tcPr marL="9525" marR="9525" marT="9525" marB="0" anchor="b">
                    <a:solidFill>
                      <a:srgbClr val="F8D4CC"/>
                    </a:solidFill>
                  </a:tcPr>
                </a:tc>
                <a:extLst>
                  <a:ext uri="{0D108BD9-81ED-4DB2-BD59-A6C34878D82A}">
                    <a16:rowId xmlns:a16="http://schemas.microsoft.com/office/drawing/2014/main" val="3535162136"/>
                  </a:ext>
                </a:extLst>
              </a:tr>
              <a:tr h="190500">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TFM Radio</a:t>
                      </a:r>
                    </a:p>
                  </a:txBody>
                  <a:tcPr marL="9525" marR="9525" marT="9525" marB="0" anchor="b">
                    <a:solidFill>
                      <a:srgbClr val="F8D4CC"/>
                    </a:solidFill>
                  </a:tcPr>
                </a:tc>
                <a:extLst>
                  <a:ext uri="{0D108BD9-81ED-4DB2-BD59-A6C34878D82A}">
                    <a16:rowId xmlns:a16="http://schemas.microsoft.com/office/drawing/2014/main" val="617091674"/>
                  </a:ext>
                </a:extLst>
              </a:tr>
            </a:tbl>
          </a:graphicData>
        </a:graphic>
      </p:graphicFrame>
    </p:spTree>
    <p:extLst>
      <p:ext uri="{BB962C8B-B14F-4D97-AF65-F5344CB8AC3E}">
        <p14:creationId xmlns:p14="http://schemas.microsoft.com/office/powerpoint/2010/main" val="424844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097446-CD1E-4FAD-AC5B-836BE5D786C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906000"/>
          </a:xfrm>
          <a:prstGeom prst="rect">
            <a:avLst/>
          </a:prstGeom>
          <a:ln>
            <a:noFill/>
          </a:ln>
          <a:extLst>
            <a:ext uri="{53640926-AAD7-44D8-BBD7-CCE9431645EC}">
              <a14:shadowObscured xmlns:a14="http://schemas.microsoft.com/office/drawing/2010/main"/>
            </a:ext>
          </a:extLst>
        </p:spPr>
      </p:pic>
      <p:sp>
        <p:nvSpPr>
          <p:cNvPr id="7" name="Text Box 2">
            <a:extLst>
              <a:ext uri="{FF2B5EF4-FFF2-40B4-BE49-F238E27FC236}">
                <a16:creationId xmlns:a16="http://schemas.microsoft.com/office/drawing/2014/main" id="{F9F537A5-FE7B-40C9-8E1A-68E571681038}"/>
              </a:ext>
            </a:extLst>
          </p:cNvPr>
          <p:cNvSpPr txBox="1">
            <a:spLocks noChangeArrowheads="1"/>
          </p:cNvSpPr>
          <p:nvPr/>
        </p:nvSpPr>
        <p:spPr bwMode="auto">
          <a:xfrm>
            <a:off x="4085590" y="7760970"/>
            <a:ext cx="2527300" cy="2266950"/>
          </a:xfrm>
          <a:prstGeom prst="rect">
            <a:avLst/>
          </a:prstGeom>
          <a:noFill/>
          <a:ln w="9525">
            <a:noFill/>
            <a:miter lim="800000"/>
            <a:headEnd/>
            <a:tailEnd/>
          </a:ln>
        </p:spPr>
        <p:txBody>
          <a:bodyPr rot="0" vert="horz" wrap="square" lIns="91440" tIns="45720" rIns="91440" bIns="45720" anchor="t" anchorCtr="0">
            <a:noAutofit/>
          </a:bodyPr>
          <a:lstStyle/>
          <a:p>
            <a:pPr algn="ctr">
              <a:lnSpc>
                <a:spcPts val="8000"/>
              </a:lnSpc>
              <a:spcAft>
                <a:spcPts val="600"/>
              </a:spcAft>
            </a:pPr>
            <a:r>
              <a:rPr lang="en-US" sz="8000" b="1" cap="all" dirty="0">
                <a:ln>
                  <a:noFill/>
                </a:ln>
                <a:solidFill>
                  <a:srgbClr val="FFFFFF"/>
                </a:solidFill>
                <a:effectLst/>
                <a:latin typeface="Open Sans"/>
                <a:ea typeface="Calibri" panose="020F0502020204030204" pitchFamily="34" charset="0"/>
                <a:cs typeface="Minion Pro"/>
              </a:rPr>
              <a:t>32%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1200" b="1" cap="all" dirty="0">
                <a:ln>
                  <a:noFill/>
                </a:ln>
                <a:solidFill>
                  <a:srgbClr val="FFFFFF"/>
                </a:solidFill>
                <a:effectLst/>
                <a:latin typeface="Open Sans"/>
                <a:ea typeface="Calibri" panose="020F0502020204030204" pitchFamily="34" charset="0"/>
                <a:cs typeface="Times New Roman" panose="02020603050405020304" pitchFamily="18" charset="0"/>
              </a:rPr>
              <a:t>HIGHER AD RECALL THAN THAT OF A STANDARD AD BREAK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800" i="1" dirty="0">
                <a:ln>
                  <a:noFill/>
                </a:ln>
                <a:solidFill>
                  <a:srgbClr val="FFFFFF"/>
                </a:solidFill>
                <a:effectLst/>
                <a:latin typeface="Open Sans"/>
                <a:ea typeface="Calibri" panose="020F0502020204030204" pitchFamily="34" charset="0"/>
                <a:cs typeface="Times New Roman" panose="02020603050405020304" pitchFamily="18" charset="0"/>
              </a:rPr>
              <a:t>Source: Clark Chapman research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a:extLst>
              <a:ext uri="{FF2B5EF4-FFF2-40B4-BE49-F238E27FC236}">
                <a16:creationId xmlns:a16="http://schemas.microsoft.com/office/drawing/2014/main" id="{081F4E6C-09C3-4D93-93C6-F9B69B80907E}"/>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4097" name="Picture 13">
            <a:extLst>
              <a:ext uri="{FF2B5EF4-FFF2-40B4-BE49-F238E27FC236}">
                <a16:creationId xmlns:a16="http://schemas.microsoft.com/office/drawing/2014/main" id="{7B8B1626-4207-4CB2-875D-A1FAC366720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629" y="2445068"/>
            <a:ext cx="1314451" cy="5222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677F4775-1936-498D-8B86-7B82D89690EB}"/>
              </a:ext>
            </a:extLst>
          </p:cNvPr>
          <p:cNvSpPr>
            <a:spLocks noChangeArrowheads="1"/>
          </p:cNvSpPr>
          <p:nvPr/>
        </p:nvSpPr>
        <p:spPr bwMode="auto">
          <a:xfrm>
            <a:off x="363220" y="1855895"/>
            <a:ext cx="6771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Open Sans" charset="0"/>
              </a:rPr>
              <a:t>“</a:t>
            </a:r>
            <a:r>
              <a:rPr kumimoji="0" lang="en-AU" altLang="en-US" sz="2000" b="1" i="0" u="none" strike="noStrike" cap="none" normalizeH="0" baseline="0" dirty="0">
                <a:ln>
                  <a:noFill/>
                </a:ln>
                <a:solidFill>
                  <a:schemeClr val="tx1"/>
                </a:solidFill>
                <a:effectLst/>
                <a:latin typeface="HelveticaNeueLT Std" charset="0"/>
                <a:ea typeface="Calibri" panose="020F0502020204030204" pitchFamily="34" charset="0"/>
                <a:cs typeface="Open Sans" charset="0"/>
              </a:rPr>
              <a:t>REACHING </a:t>
            </a:r>
            <a:r>
              <a:rPr kumimoji="0" lang="en-AU" altLang="en-US" sz="2000" b="1" i="0" u="none" strike="noStrike" cap="none" normalizeH="0" baseline="0" dirty="0">
                <a:ln>
                  <a:noFill/>
                </a:ln>
                <a:solidFill>
                  <a:srgbClr val="FF0000"/>
                </a:solidFill>
                <a:effectLst/>
                <a:latin typeface="HelveticaNeueLT Std" charset="0"/>
                <a:ea typeface="Calibri" panose="020F0502020204030204" pitchFamily="34" charset="0"/>
                <a:cs typeface="Open Sans" charset="0"/>
              </a:rPr>
              <a:t>10.2 MILLION </a:t>
            </a:r>
            <a:r>
              <a:rPr kumimoji="0" lang="en-AU" altLang="en-US" sz="2000" b="1" i="0" u="none" strike="noStrike" cap="none" normalizeH="0" baseline="0" dirty="0">
                <a:ln>
                  <a:noFill/>
                </a:ln>
                <a:solidFill>
                  <a:schemeClr val="tx1"/>
                </a:solidFill>
                <a:effectLst/>
                <a:latin typeface="HelveticaNeueLT Std" charset="0"/>
                <a:ea typeface="Calibri" panose="020F0502020204030204" pitchFamily="34" charset="0"/>
                <a:cs typeface="Open Sans" charset="0"/>
              </a:rPr>
              <a:t>ADULTS</a:t>
            </a:r>
            <a:r>
              <a:rPr kumimoji="0" lang="en-AU" altLang="en-US" sz="2000" b="1" i="0" u="none" strike="noStrike" cap="none" normalizeH="0" baseline="0" dirty="0">
                <a:ln>
                  <a:noFill/>
                </a:ln>
                <a:solidFill>
                  <a:srgbClr val="FF0000"/>
                </a:solidFill>
                <a:effectLst/>
                <a:latin typeface="HelveticaNeueLT Std" charset="0"/>
                <a:ea typeface="Calibri" panose="020F0502020204030204" pitchFamily="34" charset="0"/>
                <a:cs typeface="Open Sans" charset="0"/>
              </a:rPr>
              <a:t> </a:t>
            </a:r>
            <a:r>
              <a:rPr kumimoji="0" lang="en-AU" altLang="en-US" sz="2000" b="1" i="0" u="none" strike="noStrike" cap="none" normalizeH="0" baseline="0" dirty="0">
                <a:ln>
                  <a:noFill/>
                </a:ln>
                <a:solidFill>
                  <a:schemeClr val="tx1"/>
                </a:solidFill>
                <a:effectLst/>
                <a:latin typeface="HelveticaNeueLT Std" charset="0"/>
                <a:ea typeface="Calibri" panose="020F0502020204030204" pitchFamily="34" charset="0"/>
                <a:cs typeface="Open Sans" charset="0"/>
              </a:rPr>
              <a:t>EACH WEEK</a:t>
            </a:r>
            <a:r>
              <a:rPr kumimoji="0" lang="en-AU"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Open Sans" charset="0"/>
              </a:rPr>
              <a:t>…”</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cxnSp>
        <p:nvCxnSpPr>
          <p:cNvPr id="17" name="Straight Connector 16">
            <a:extLst>
              <a:ext uri="{FF2B5EF4-FFF2-40B4-BE49-F238E27FC236}">
                <a16:creationId xmlns:a16="http://schemas.microsoft.com/office/drawing/2014/main" id="{57A7ABE9-D3A4-4526-8C98-D61A7F8AC1B1}"/>
              </a:ext>
            </a:extLst>
          </p:cNvPr>
          <p:cNvCxnSpPr/>
          <p:nvPr/>
        </p:nvCxnSpPr>
        <p:spPr>
          <a:xfrm>
            <a:off x="340043" y="1310640"/>
            <a:ext cx="59997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DAFA0E-3FE5-4E12-B684-ED8838DA62BE}"/>
              </a:ext>
            </a:extLst>
          </p:cNvPr>
          <p:cNvSpPr/>
          <p:nvPr/>
        </p:nvSpPr>
        <p:spPr>
          <a:xfrm>
            <a:off x="1355074" y="2909391"/>
            <a:ext cx="5502925" cy="672172"/>
          </a:xfrm>
          <a:prstGeom prst="rect">
            <a:avLst/>
          </a:prstGeom>
        </p:spPr>
        <p:txBody>
          <a:bodyPr wrap="square">
            <a:spAutoFit/>
          </a:bodyPr>
          <a:lstStyle/>
          <a:p>
            <a:pPr>
              <a:lnSpc>
                <a:spcPct val="107000"/>
              </a:lnSpc>
              <a:spcAft>
                <a:spcPts val="800"/>
              </a:spcAft>
            </a:pPr>
            <a:r>
              <a:rPr lang="en-AU" sz="1600" b="1" dirty="0">
                <a:solidFill>
                  <a:srgbClr val="FF0000"/>
                </a:solidFill>
                <a:latin typeface="HelveticaNeueLT Std"/>
                <a:ea typeface="Calibri" panose="020F0502020204030204" pitchFamily="34" charset="0"/>
                <a:cs typeface="Open Sans"/>
              </a:rPr>
              <a:t>NATIONAL COVERAGE</a:t>
            </a:r>
          </a:p>
          <a:p>
            <a:pPr>
              <a:lnSpc>
                <a:spcPct val="107000"/>
              </a:lnSpc>
              <a:spcAft>
                <a:spcPts val="800"/>
              </a:spcAft>
            </a:pPr>
            <a:r>
              <a:rPr lang="en-AU" sz="1400" b="1" dirty="0">
                <a:effectLst/>
                <a:latin typeface="HelveticaNeueLT Std"/>
                <a:ea typeface="Calibri" panose="020F0502020204030204" pitchFamily="34" charset="0"/>
                <a:cs typeface="Times New Roman" panose="02020603050405020304" pitchFamily="18" charset="0"/>
              </a:rPr>
              <a:t>130 radio stations </a:t>
            </a:r>
            <a:r>
              <a:rPr lang="en-AU" sz="1400" dirty="0">
                <a:effectLst/>
                <a:latin typeface="HelveticaNeueLT Std"/>
                <a:ea typeface="Calibri" panose="020F0502020204030204" pitchFamily="34" charset="0"/>
                <a:cs typeface="Times New Roman" panose="02020603050405020304" pitchFamily="18" charset="0"/>
              </a:rPr>
              <a:t>across the UK covering all major conurbations</a:t>
            </a:r>
          </a:p>
        </p:txBody>
      </p:sp>
      <p:sp>
        <p:nvSpPr>
          <p:cNvPr id="19" name="Rectangle 18">
            <a:extLst>
              <a:ext uri="{FF2B5EF4-FFF2-40B4-BE49-F238E27FC236}">
                <a16:creationId xmlns:a16="http://schemas.microsoft.com/office/drawing/2014/main" id="{EE8F57A5-C39C-40D4-8FA4-545F012131EF}"/>
              </a:ext>
            </a:extLst>
          </p:cNvPr>
          <p:cNvSpPr/>
          <p:nvPr/>
        </p:nvSpPr>
        <p:spPr>
          <a:xfrm>
            <a:off x="1355074" y="4028218"/>
            <a:ext cx="5379736" cy="673839"/>
          </a:xfrm>
          <a:prstGeom prst="rect">
            <a:avLst/>
          </a:prstGeom>
        </p:spPr>
        <p:txBody>
          <a:bodyPr wrap="square">
            <a:spAutoFit/>
          </a:bodyPr>
          <a:lstStyle/>
          <a:p>
            <a:pPr>
              <a:lnSpc>
                <a:spcPct val="107000"/>
              </a:lnSpc>
              <a:spcAft>
                <a:spcPts val="800"/>
              </a:spcAft>
            </a:pPr>
            <a:r>
              <a:rPr lang="en-AU" sz="1600" b="1" dirty="0">
                <a:solidFill>
                  <a:srgbClr val="FF0000"/>
                </a:solidFill>
                <a:latin typeface="HelveticaNeueLT Std"/>
                <a:ea typeface="Calibri" panose="020F0502020204030204" pitchFamily="34" charset="0"/>
                <a:cs typeface="Open Sans"/>
              </a:rPr>
              <a:t>REACH &amp; FREQUENCY</a:t>
            </a:r>
          </a:p>
          <a:p>
            <a:r>
              <a:rPr lang="en-AU" sz="1400" dirty="0">
                <a:latin typeface="HelveticaNeueLT Std"/>
                <a:cs typeface="Times New Roman" panose="02020603050405020304" pitchFamily="18" charset="0"/>
              </a:rPr>
              <a:t>Reaching </a:t>
            </a:r>
            <a:r>
              <a:rPr lang="en-AU" sz="1400" b="1" dirty="0">
                <a:latin typeface="HelveticaNeueLT Std"/>
                <a:cs typeface="Times New Roman" panose="02020603050405020304" pitchFamily="18" charset="0"/>
              </a:rPr>
              <a:t>10.2 MILLION adults </a:t>
            </a:r>
            <a:r>
              <a:rPr lang="en-AU" sz="1400" dirty="0">
                <a:latin typeface="HelveticaNeueLT Std"/>
                <a:cs typeface="Times New Roman" panose="02020603050405020304" pitchFamily="18" charset="0"/>
              </a:rPr>
              <a:t>and</a:t>
            </a:r>
            <a:r>
              <a:rPr lang="en-AU" sz="1400" b="1" dirty="0">
                <a:latin typeface="HelveticaNeueLT Std"/>
                <a:cs typeface="Times New Roman" panose="02020603050405020304" pitchFamily="18" charset="0"/>
              </a:rPr>
              <a:t> 76 ratings </a:t>
            </a:r>
            <a:r>
              <a:rPr lang="en-AU" sz="1400" dirty="0">
                <a:latin typeface="HelveticaNeueLT Std"/>
                <a:cs typeface="Times New Roman" panose="02020603050405020304" pitchFamily="18" charset="0"/>
              </a:rPr>
              <a:t>each week</a:t>
            </a:r>
            <a:endParaRPr lang="en-GB" sz="1400" dirty="0">
              <a:latin typeface="HelveticaNeueLT Std"/>
              <a:cs typeface="Times New Roman" panose="02020603050405020304" pitchFamily="18" charset="0"/>
            </a:endParaRPr>
          </a:p>
        </p:txBody>
      </p:sp>
      <p:sp>
        <p:nvSpPr>
          <p:cNvPr id="20" name="Rectangle 19">
            <a:extLst>
              <a:ext uri="{FF2B5EF4-FFF2-40B4-BE49-F238E27FC236}">
                <a16:creationId xmlns:a16="http://schemas.microsoft.com/office/drawing/2014/main" id="{825D8CD6-5A5F-4CCD-97F2-61BD77BC5E7C}"/>
              </a:ext>
            </a:extLst>
          </p:cNvPr>
          <p:cNvSpPr/>
          <p:nvPr/>
        </p:nvSpPr>
        <p:spPr>
          <a:xfrm>
            <a:off x="1355074" y="5241290"/>
            <a:ext cx="5379736" cy="889282"/>
          </a:xfrm>
          <a:prstGeom prst="rect">
            <a:avLst/>
          </a:prstGeom>
        </p:spPr>
        <p:txBody>
          <a:bodyPr wrap="square">
            <a:spAutoFit/>
          </a:bodyPr>
          <a:lstStyle/>
          <a:p>
            <a:pPr>
              <a:lnSpc>
                <a:spcPct val="107000"/>
              </a:lnSpc>
              <a:spcAft>
                <a:spcPts val="800"/>
              </a:spcAft>
            </a:pPr>
            <a:r>
              <a:rPr lang="en-AU" sz="1600" b="1" dirty="0">
                <a:solidFill>
                  <a:srgbClr val="FF0000"/>
                </a:solidFill>
                <a:latin typeface="HelveticaNeueLT Std"/>
                <a:ea typeface="Calibri" panose="020F0502020204030204" pitchFamily="34" charset="0"/>
                <a:cs typeface="Open Sans"/>
              </a:rPr>
              <a:t>HIGHER ENGAGEMENT</a:t>
            </a:r>
          </a:p>
          <a:p>
            <a:r>
              <a:rPr lang="en-AU" sz="1400" dirty="0">
                <a:latin typeface="HelveticaNeueLT Std"/>
                <a:cs typeface="Times New Roman" panose="02020603050405020304" pitchFamily="18" charset="0"/>
              </a:rPr>
              <a:t>With </a:t>
            </a:r>
            <a:r>
              <a:rPr lang="en-AU" sz="1400" b="1" dirty="0">
                <a:latin typeface="HelveticaNeueLT Std"/>
                <a:cs typeface="Times New Roman" panose="02020603050405020304" pitchFamily="18" charset="0"/>
              </a:rPr>
              <a:t>32% higher ad recall </a:t>
            </a:r>
            <a:r>
              <a:rPr lang="en-AU" sz="1400" dirty="0">
                <a:latin typeface="HelveticaNeueLT Std"/>
                <a:cs typeface="Times New Roman" panose="02020603050405020304" pitchFamily="18" charset="0"/>
              </a:rPr>
              <a:t>this is the stand-out your brand needs, directly next to “up-to-the-minute” content.</a:t>
            </a:r>
            <a:endParaRPr lang="en-GB" sz="1400" dirty="0">
              <a:latin typeface="HelveticaNeueLT Std"/>
              <a:cs typeface="Times New Roman" panose="02020603050405020304" pitchFamily="18" charset="0"/>
            </a:endParaRPr>
          </a:p>
        </p:txBody>
      </p:sp>
      <p:sp>
        <p:nvSpPr>
          <p:cNvPr id="21" name="Rectangle 20">
            <a:extLst>
              <a:ext uri="{FF2B5EF4-FFF2-40B4-BE49-F238E27FC236}">
                <a16:creationId xmlns:a16="http://schemas.microsoft.com/office/drawing/2014/main" id="{376AA0D6-5FB6-460A-BB86-89376D230C66}"/>
              </a:ext>
            </a:extLst>
          </p:cNvPr>
          <p:cNvSpPr/>
          <p:nvPr/>
        </p:nvSpPr>
        <p:spPr>
          <a:xfrm>
            <a:off x="1355074" y="6550045"/>
            <a:ext cx="5379736" cy="1751057"/>
          </a:xfrm>
          <a:prstGeom prst="rect">
            <a:avLst/>
          </a:prstGeom>
        </p:spPr>
        <p:txBody>
          <a:bodyPr wrap="square">
            <a:spAutoFit/>
          </a:bodyPr>
          <a:lstStyle/>
          <a:p>
            <a:pPr>
              <a:lnSpc>
                <a:spcPct val="107000"/>
              </a:lnSpc>
              <a:spcAft>
                <a:spcPts val="800"/>
              </a:spcAft>
            </a:pPr>
            <a:r>
              <a:rPr lang="en-AU" sz="1600" b="1" dirty="0">
                <a:solidFill>
                  <a:srgbClr val="FF0000"/>
                </a:solidFill>
                <a:latin typeface="HelveticaNeueLT Std"/>
                <a:ea typeface="Calibri" panose="020F0502020204030204" pitchFamily="34" charset="0"/>
                <a:cs typeface="Open Sans"/>
              </a:rPr>
              <a:t>EDITORIAL CONTENT</a:t>
            </a:r>
          </a:p>
          <a:p>
            <a:r>
              <a:rPr lang="en-AU" sz="1400" dirty="0">
                <a:latin typeface="HelveticaNeueLT Std"/>
                <a:cs typeface="Times New Roman" panose="02020603050405020304" pitchFamily="18" charset="0"/>
              </a:rPr>
              <a:t>Have a new film, music release,                                              charity or brand spokesperson?                                                   We can look at including                                                            content within the bulletin to                                                                compliment your                                                                  advertising message</a:t>
            </a:r>
            <a:endParaRPr lang="en-GB" sz="1400" dirty="0">
              <a:latin typeface="HelveticaNeueLT Std"/>
              <a:cs typeface="Times New Roman" panose="02020603050405020304" pitchFamily="18" charset="0"/>
            </a:endParaRPr>
          </a:p>
        </p:txBody>
      </p:sp>
      <p:sp>
        <p:nvSpPr>
          <p:cNvPr id="13" name="Content Placeholder 2">
            <a:extLst>
              <a:ext uri="{FF2B5EF4-FFF2-40B4-BE49-F238E27FC236}">
                <a16:creationId xmlns:a16="http://schemas.microsoft.com/office/drawing/2014/main" id="{F0474409-26ED-4881-834C-290AE4F56693}"/>
              </a:ext>
            </a:extLst>
          </p:cNvPr>
          <p:cNvSpPr txBox="1">
            <a:spLocks/>
          </p:cNvSpPr>
          <p:nvPr/>
        </p:nvSpPr>
        <p:spPr>
          <a:xfrm>
            <a:off x="159060" y="9579611"/>
            <a:ext cx="2561272" cy="1524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800" dirty="0"/>
              <a:t>Source: RAJAR Q3 2022 </a:t>
            </a:r>
            <a:endParaRPr lang="en-GB" sz="800" dirty="0"/>
          </a:p>
        </p:txBody>
      </p:sp>
      <p:pic>
        <p:nvPicPr>
          <p:cNvPr id="15" name="Picture 14">
            <a:extLst>
              <a:ext uri="{FF2B5EF4-FFF2-40B4-BE49-F238E27FC236}">
                <a16:creationId xmlns:a16="http://schemas.microsoft.com/office/drawing/2014/main" id="{536D4F07-4C52-4530-A70B-E8B494CFA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43" y="294592"/>
            <a:ext cx="2767411" cy="820365"/>
          </a:xfrm>
          <a:prstGeom prst="rect">
            <a:avLst/>
          </a:prstGeom>
        </p:spPr>
      </p:pic>
    </p:spTree>
    <p:extLst>
      <p:ext uri="{BB962C8B-B14F-4D97-AF65-F5344CB8AC3E}">
        <p14:creationId xmlns:p14="http://schemas.microsoft.com/office/powerpoint/2010/main" val="69629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13C7EA7-8145-4A28-BCEB-A4B5B969DA76}"/>
              </a:ext>
            </a:extLst>
          </p:cNvPr>
          <p:cNvGraphicFramePr>
            <a:graphicFrameLocks noGrp="1"/>
          </p:cNvGraphicFramePr>
          <p:nvPr>
            <p:extLst>
              <p:ext uri="{D42A27DB-BD31-4B8C-83A1-F6EECF244321}">
                <p14:modId xmlns:p14="http://schemas.microsoft.com/office/powerpoint/2010/main" val="182572789"/>
              </p:ext>
            </p:extLst>
          </p:nvPr>
        </p:nvGraphicFramePr>
        <p:xfrm>
          <a:off x="97717" y="136831"/>
          <a:ext cx="1714500" cy="4381500"/>
        </p:xfrm>
        <a:graphic>
          <a:graphicData uri="http://schemas.openxmlformats.org/drawingml/2006/table">
            <a:tbl>
              <a:tblPr>
                <a:tableStyleId>{21E4AEA4-8DFA-4A89-87EB-49C32662AFE0}</a:tableStyleId>
              </a:tblPr>
              <a:tblGrid>
                <a:gridCol w="1714500">
                  <a:extLst>
                    <a:ext uri="{9D8B030D-6E8A-4147-A177-3AD203B41FA5}">
                      <a16:colId xmlns:a16="http://schemas.microsoft.com/office/drawing/2014/main" val="2184545957"/>
                    </a:ext>
                  </a:extLst>
                </a:gridCol>
              </a:tblGrid>
              <a:tr h="190500">
                <a:tc>
                  <a:txBody>
                    <a:bodyPr/>
                    <a:lstStyle/>
                    <a:p>
                      <a:pPr algn="l" fontAlgn="b"/>
                      <a:r>
                        <a:rPr lang="en-GB" sz="1050" b="1" u="none" strike="noStrike" dirty="0">
                          <a:effectLst/>
                          <a:latin typeface="HelveticaNeueLT Std"/>
                        </a:rPr>
                        <a:t>NATIONAL/DIGITAL</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3493590304"/>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00s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589537148"/>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80s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481208836"/>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192034194"/>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90s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561309444"/>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Classic Rock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98470227"/>
                  </a:ext>
                </a:extLst>
              </a:tr>
              <a:tr h="1905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Absolute Radio Country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593368226"/>
                  </a:ext>
                </a:extLst>
              </a:tr>
              <a:tr h="190500">
                <a:tc>
                  <a: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Boom Radio – DAB Trading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412323460"/>
                  </a:ext>
                </a:extLst>
              </a:tr>
              <a:tr h="1905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Radio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652027980"/>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458162451"/>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Hits Radio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808709049"/>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Jazz FM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905507025"/>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Kerrang!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748660724"/>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493261670"/>
                  </a:ext>
                </a:extLst>
              </a:tr>
              <a:tr h="1905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 Fresh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592631266"/>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Kisstory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211456485"/>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Magic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779838229"/>
                  </a:ext>
                </a:extLst>
              </a:tr>
              <a:tr h="1905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Planet Rock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2653428"/>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talkRadio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129057063"/>
                  </a:ext>
                </a:extLst>
              </a:tr>
              <a:tr h="1905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Virgin Anthems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816578258"/>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Virgin Chilled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208046373"/>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Virgin Groove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2537430676"/>
                  </a:ext>
                </a:extLst>
              </a:tr>
              <a:tr h="1905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Virgin Radio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234038542"/>
                  </a:ext>
                </a:extLst>
              </a:tr>
            </a:tbl>
          </a:graphicData>
        </a:graphic>
      </p:graphicFrame>
      <p:graphicFrame>
        <p:nvGraphicFramePr>
          <p:cNvPr id="4" name="Table 3">
            <a:extLst>
              <a:ext uri="{FF2B5EF4-FFF2-40B4-BE49-F238E27FC236}">
                <a16:creationId xmlns:a16="http://schemas.microsoft.com/office/drawing/2014/main" id="{884D86FA-4157-4766-8BDF-C3B61011536D}"/>
              </a:ext>
            </a:extLst>
          </p:cNvPr>
          <p:cNvGraphicFramePr>
            <a:graphicFrameLocks noGrp="1"/>
          </p:cNvGraphicFramePr>
          <p:nvPr>
            <p:extLst>
              <p:ext uri="{D42A27DB-BD31-4B8C-83A1-F6EECF244321}">
                <p14:modId xmlns:p14="http://schemas.microsoft.com/office/powerpoint/2010/main" val="3837274041"/>
              </p:ext>
            </p:extLst>
          </p:nvPr>
        </p:nvGraphicFramePr>
        <p:xfrm>
          <a:off x="88052" y="4671239"/>
          <a:ext cx="1714500" cy="1678305"/>
        </p:xfrm>
        <a:graphic>
          <a:graphicData uri="http://schemas.openxmlformats.org/drawingml/2006/table">
            <a:tbl>
              <a:tblPr>
                <a:tableStyleId>{21E4AEA4-8DFA-4A89-87EB-49C32662AFE0}</a:tableStyleId>
              </a:tblPr>
              <a:tblGrid>
                <a:gridCol w="1714500">
                  <a:extLst>
                    <a:ext uri="{9D8B030D-6E8A-4147-A177-3AD203B41FA5}">
                      <a16:colId xmlns:a16="http://schemas.microsoft.com/office/drawing/2014/main" val="1196727715"/>
                    </a:ext>
                  </a:extLst>
                </a:gridCol>
              </a:tblGrid>
              <a:tr h="190500">
                <a:tc>
                  <a:txBody>
                    <a:bodyPr/>
                    <a:lstStyle/>
                    <a:p>
                      <a:pPr algn="l" fontAlgn="b"/>
                      <a:r>
                        <a:rPr lang="en-GB" sz="1050" b="1" u="none" strike="noStrike" dirty="0">
                          <a:effectLst/>
                          <a:latin typeface="HelveticaNeueLT Std"/>
                        </a:rPr>
                        <a:t>EAST OF ENGLAND</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501904681"/>
                  </a:ext>
                </a:extLst>
              </a:tr>
              <a:tr h="190500">
                <a:tc>
                  <a:txBody>
                    <a:bodyPr/>
                    <a:lstStyle/>
                    <a:p>
                      <a:pPr marL="0" algn="l" defTabSz="685800" rtl="0" eaLnBrk="1" fontAlgn="b" latinLnBrk="0" hangingPunct="1"/>
                      <a:r>
                        <a:rPr lang="en-GB" sz="1100" b="0" i="0" u="none" strike="noStrike" kern="1200" dirty="0">
                          <a:solidFill>
                            <a:srgbClr val="000000"/>
                          </a:solidFill>
                          <a:effectLst/>
                          <a:latin typeface="Calibri" panose="020F0502020204030204" pitchFamily="34" charset="0"/>
                          <a:ea typeface="+mn-ea"/>
                          <a:cs typeface="+mn-cs"/>
                        </a:rPr>
                        <a:t>Greatest Hits (Essex)</a:t>
                      </a:r>
                    </a:p>
                  </a:txBody>
                  <a:tcPr marL="9525" marR="9525" marT="9525" marB="0" anchor="b">
                    <a:solidFill>
                      <a:srgbClr val="F8D4CC"/>
                    </a:solidFill>
                  </a:tcPr>
                </a:tc>
                <a:extLst>
                  <a:ext uri="{0D108BD9-81ED-4DB2-BD59-A6C34878D82A}">
                    <a16:rowId xmlns:a16="http://schemas.microsoft.com/office/drawing/2014/main" val="3246128171"/>
                  </a:ext>
                </a:extLst>
              </a:tr>
              <a:tr h="190500">
                <a:tc>
                  <a:txBody>
                    <a:bodyPr/>
                    <a:lstStyle/>
                    <a:p>
                      <a:pPr marL="0" algn="l" defTabSz="685800" rtl="0" eaLnBrk="1" fontAlgn="b" latinLnBrk="0" hangingPunct="1"/>
                      <a:r>
                        <a:rPr lang="en-GB" sz="1100" b="0" i="0" u="none" strike="noStrike" kern="1200" dirty="0">
                          <a:solidFill>
                            <a:srgbClr val="000000"/>
                          </a:solidFill>
                          <a:effectLst/>
                          <a:latin typeface="Calibri" panose="020F0502020204030204" pitchFamily="34" charset="0"/>
                          <a:ea typeface="+mn-ea"/>
                          <a:cs typeface="+mn-cs"/>
                        </a:rPr>
                        <a:t>Greatest Hits (Ipswich)</a:t>
                      </a:r>
                    </a:p>
                  </a:txBody>
                  <a:tcPr marL="9525" marR="9525" marT="9525" marB="0" anchor="b">
                    <a:solidFill>
                      <a:srgbClr val="F8D4CC"/>
                    </a:solidFill>
                  </a:tcPr>
                </a:tc>
                <a:extLst>
                  <a:ext uri="{0D108BD9-81ED-4DB2-BD59-A6C34878D82A}">
                    <a16:rowId xmlns:a16="http://schemas.microsoft.com/office/drawing/2014/main" val="3960856511"/>
                  </a:ext>
                </a:extLst>
              </a:tr>
              <a:tr h="190500">
                <a:tc>
                  <a:txBody>
                    <a:bodyPr/>
                    <a:lstStyle/>
                    <a:p>
                      <a:pPr marL="0" algn="l" defTabSz="685800" rtl="0" eaLnBrk="1" fontAlgn="b" latinLnBrk="0" hangingPunct="1"/>
                      <a:r>
                        <a:rPr lang="en-GB" sz="1100" b="0" i="0" u="none" strike="noStrike" kern="1200" dirty="0">
                          <a:solidFill>
                            <a:srgbClr val="000000"/>
                          </a:solidFill>
                          <a:effectLst/>
                          <a:latin typeface="Calibri" panose="020F0502020204030204" pitchFamily="34" charset="0"/>
                          <a:ea typeface="+mn-ea"/>
                          <a:cs typeface="+mn-cs"/>
                        </a:rPr>
                        <a:t>Greatest Hits (Great Yarmouth)</a:t>
                      </a:r>
                    </a:p>
                  </a:txBody>
                  <a:tcPr marL="9525" marR="9525" marT="9525" marB="0" anchor="b">
                    <a:solidFill>
                      <a:srgbClr val="F8D4CC"/>
                    </a:solidFill>
                  </a:tcPr>
                </a:tc>
                <a:extLst>
                  <a:ext uri="{0D108BD9-81ED-4DB2-BD59-A6C34878D82A}">
                    <a16:rowId xmlns:a16="http://schemas.microsoft.com/office/drawing/2014/main" val="3352925242"/>
                  </a:ext>
                </a:extLst>
              </a:tr>
              <a:tr h="190500">
                <a:tc>
                  <a:txBody>
                    <a:bodyPr/>
                    <a:lstStyle/>
                    <a:p>
                      <a:pPr marL="0" algn="l" defTabSz="685800" rtl="0" eaLnBrk="1" fontAlgn="b" latinLnBrk="0" hangingPunct="1"/>
                      <a:r>
                        <a:rPr lang="en-GB" sz="1100" b="0" i="0" u="none" strike="noStrike" kern="1200" dirty="0">
                          <a:solidFill>
                            <a:srgbClr val="000000"/>
                          </a:solidFill>
                          <a:effectLst/>
                          <a:latin typeface="Calibri" panose="020F0502020204030204" pitchFamily="34" charset="0"/>
                          <a:ea typeface="+mn-ea"/>
                          <a:cs typeface="+mn-cs"/>
                        </a:rPr>
                        <a:t>Greatest Hits (North Norfolk)</a:t>
                      </a:r>
                    </a:p>
                  </a:txBody>
                  <a:tcPr marL="9525" marR="9525" marT="9525" marB="0" anchor="b">
                    <a:solidFill>
                      <a:srgbClr val="F8D4CC"/>
                    </a:solidFill>
                  </a:tcPr>
                </a:tc>
                <a:extLst>
                  <a:ext uri="{0D108BD9-81ED-4DB2-BD59-A6C34878D82A}">
                    <a16:rowId xmlns:a16="http://schemas.microsoft.com/office/drawing/2014/main" val="2479489888"/>
                  </a:ext>
                </a:extLst>
              </a:tr>
              <a:tr h="190500">
                <a:tc>
                  <a:txBody>
                    <a:bodyPr/>
                    <a:lstStyle/>
                    <a:p>
                      <a:pPr marL="0" algn="l" defTabSz="685800" rtl="0" eaLnBrk="1" fontAlgn="b" latinLnBrk="0" hangingPunct="1"/>
                      <a:r>
                        <a:rPr lang="en-GB" sz="1100" b="0" i="0" u="none" strike="noStrike" kern="1200">
                          <a:solidFill>
                            <a:srgbClr val="000000"/>
                          </a:solidFill>
                          <a:effectLst/>
                          <a:latin typeface="Calibri" panose="020F0502020204030204" pitchFamily="34" charset="0"/>
                          <a:ea typeface="+mn-ea"/>
                          <a:cs typeface="+mn-cs"/>
                        </a:rPr>
                        <a:t>Greatest Hits (Norwich)</a:t>
                      </a:r>
                    </a:p>
                  </a:txBody>
                  <a:tcPr marL="9525" marR="9525" marT="9525" marB="0" anchor="b">
                    <a:solidFill>
                      <a:srgbClr val="F8D4CC"/>
                    </a:solidFill>
                  </a:tcPr>
                </a:tc>
                <a:extLst>
                  <a:ext uri="{0D108BD9-81ED-4DB2-BD59-A6C34878D82A}">
                    <a16:rowId xmlns:a16="http://schemas.microsoft.com/office/drawing/2014/main" val="2774782926"/>
                  </a:ext>
                </a:extLst>
              </a:tr>
              <a:tr h="190500">
                <a:tc>
                  <a:txBody>
                    <a:bodyPr/>
                    <a:lstStyle/>
                    <a:p>
                      <a:pPr marL="0" algn="l" defTabSz="685800" rtl="0" eaLnBrk="1" fontAlgn="b" latinLnBrk="0" hangingPunct="1"/>
                      <a:r>
                        <a:rPr lang="en-GB" sz="1100" b="0" i="0" u="none" strike="noStrike" kern="1200" dirty="0">
                          <a:solidFill>
                            <a:srgbClr val="000000"/>
                          </a:solidFill>
                          <a:effectLst/>
                          <a:latin typeface="Calibri" panose="020F0502020204030204" pitchFamily="34" charset="0"/>
                          <a:ea typeface="+mn-ea"/>
                          <a:cs typeface="+mn-cs"/>
                        </a:rPr>
                        <a:t>Kiss (East) </a:t>
                      </a:r>
                    </a:p>
                  </a:txBody>
                  <a:tcPr marL="9525" marR="9525" marT="9525" marB="0" anchor="b">
                    <a:solidFill>
                      <a:srgbClr val="F8D4CC"/>
                    </a:solidFill>
                  </a:tcPr>
                </a:tc>
                <a:extLst>
                  <a:ext uri="{0D108BD9-81ED-4DB2-BD59-A6C34878D82A}">
                    <a16:rowId xmlns:a16="http://schemas.microsoft.com/office/drawing/2014/main" val="1861221298"/>
                  </a:ext>
                </a:extLst>
              </a:tr>
              <a:tr h="190500">
                <a:tc>
                  <a:txBody>
                    <a:bodyPr/>
                    <a:lstStyle/>
                    <a:p>
                      <a:pPr marL="0" algn="l" defTabSz="685800" rtl="0" eaLnBrk="1" fontAlgn="b" latinLnBrk="0" hangingPunct="1"/>
                      <a:r>
                        <a:rPr lang="en-GB" sz="1100" b="0" i="0" u="none" strike="noStrike" kern="1200" dirty="0">
                          <a:solidFill>
                            <a:srgbClr val="000000"/>
                          </a:solidFill>
                          <a:effectLst/>
                          <a:latin typeface="Calibri" panose="020F0502020204030204" pitchFamily="34" charset="0"/>
                          <a:ea typeface="+mn-ea"/>
                          <a:cs typeface="+mn-cs"/>
                        </a:rPr>
                        <a:t>GHR (West Norfolk)</a:t>
                      </a:r>
                    </a:p>
                  </a:txBody>
                  <a:tcPr marL="9525" marR="9525" marT="9525" marB="0" anchor="b">
                    <a:solidFill>
                      <a:srgbClr val="F8D4CC"/>
                    </a:solidFill>
                  </a:tcPr>
                </a:tc>
                <a:extLst>
                  <a:ext uri="{0D108BD9-81ED-4DB2-BD59-A6C34878D82A}">
                    <a16:rowId xmlns:a16="http://schemas.microsoft.com/office/drawing/2014/main" val="2892072629"/>
                  </a:ext>
                </a:extLst>
              </a:tr>
            </a:tbl>
          </a:graphicData>
        </a:graphic>
      </p:graphicFrame>
      <p:graphicFrame>
        <p:nvGraphicFramePr>
          <p:cNvPr id="5" name="Table 4">
            <a:extLst>
              <a:ext uri="{FF2B5EF4-FFF2-40B4-BE49-F238E27FC236}">
                <a16:creationId xmlns:a16="http://schemas.microsoft.com/office/drawing/2014/main" id="{3078212C-921A-494D-8BEC-597BFDCB79DB}"/>
              </a:ext>
            </a:extLst>
          </p:cNvPr>
          <p:cNvGraphicFramePr>
            <a:graphicFrameLocks noGrp="1"/>
          </p:cNvGraphicFramePr>
          <p:nvPr>
            <p:extLst>
              <p:ext uri="{D42A27DB-BD31-4B8C-83A1-F6EECF244321}">
                <p14:modId xmlns:p14="http://schemas.microsoft.com/office/powerpoint/2010/main" val="1583492822"/>
              </p:ext>
            </p:extLst>
          </p:nvPr>
        </p:nvGraphicFramePr>
        <p:xfrm>
          <a:off x="4476136" y="618634"/>
          <a:ext cx="2276758" cy="1151275"/>
        </p:xfrm>
        <a:graphic>
          <a:graphicData uri="http://schemas.openxmlformats.org/drawingml/2006/table">
            <a:tbl>
              <a:tblPr>
                <a:tableStyleId>{21E4AEA4-8DFA-4A89-87EB-49C32662AFE0}</a:tableStyleId>
              </a:tblPr>
              <a:tblGrid>
                <a:gridCol w="2276758">
                  <a:extLst>
                    <a:ext uri="{9D8B030D-6E8A-4147-A177-3AD203B41FA5}">
                      <a16:colId xmlns:a16="http://schemas.microsoft.com/office/drawing/2014/main" val="3369114848"/>
                    </a:ext>
                  </a:extLst>
                </a:gridCol>
              </a:tblGrid>
              <a:tr h="226516">
                <a:tc>
                  <a:txBody>
                    <a:bodyPr/>
                    <a:lstStyle/>
                    <a:p>
                      <a:pPr algn="l" fontAlgn="b"/>
                      <a:r>
                        <a:rPr lang="en-GB" sz="1050" b="1" u="none" strike="noStrike" dirty="0">
                          <a:effectLst/>
                          <a:latin typeface="HelveticaNeueLT Std"/>
                        </a:rPr>
                        <a:t>LONDON</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2403472713"/>
                  </a:ext>
                </a:extLst>
              </a:tr>
              <a:tr h="226516">
                <a:tc>
                  <a:txBody>
                    <a:bodyPr/>
                    <a:lstStyle/>
                    <a:p>
                      <a:pPr algn="l" fontAlgn="b"/>
                      <a:r>
                        <a:rPr lang="en-GB" sz="1100" b="0" i="0" u="none" strike="noStrike">
                          <a:solidFill>
                            <a:srgbClr val="000000"/>
                          </a:solidFill>
                          <a:effectLst/>
                          <a:latin typeface="Calibri" panose="020F0502020204030204" pitchFamily="34" charset="0"/>
                        </a:rPr>
                        <a:t>Greatest Hits (London)</a:t>
                      </a:r>
                    </a:p>
                  </a:txBody>
                  <a:tcPr marL="9525" marR="9525" marT="9525" marB="0" anchor="b">
                    <a:solidFill>
                      <a:srgbClr val="F8D4CC"/>
                    </a:solidFill>
                  </a:tcPr>
                </a:tc>
                <a:extLst>
                  <a:ext uri="{0D108BD9-81ED-4DB2-BD59-A6C34878D82A}">
                    <a16:rowId xmlns:a16="http://schemas.microsoft.com/office/drawing/2014/main" val="2155018677"/>
                  </a:ext>
                </a:extLst>
              </a:tr>
              <a:tr h="245211">
                <a:tc>
                  <a:txBody>
                    <a:bodyPr/>
                    <a:lstStyle/>
                    <a:p>
                      <a:pPr algn="l" fontAlgn="b"/>
                      <a:r>
                        <a:rPr lang="en-GB" sz="1100" b="0" i="0" u="none" strike="noStrike" dirty="0">
                          <a:solidFill>
                            <a:srgbClr val="000000"/>
                          </a:solidFill>
                          <a:effectLst/>
                          <a:latin typeface="Calibri" panose="020F0502020204030204" pitchFamily="34" charset="0"/>
                        </a:rPr>
                        <a:t>Magic     </a:t>
                      </a:r>
                    </a:p>
                  </a:txBody>
                  <a:tcPr marL="9525" marR="9525" marT="9525" marB="0" anchor="b">
                    <a:solidFill>
                      <a:srgbClr val="F8D4CC"/>
                    </a:solidFill>
                  </a:tcPr>
                </a:tc>
                <a:extLst>
                  <a:ext uri="{0D108BD9-81ED-4DB2-BD59-A6C34878D82A}">
                    <a16:rowId xmlns:a16="http://schemas.microsoft.com/office/drawing/2014/main" val="3635540726"/>
                  </a:ext>
                </a:extLst>
              </a:tr>
              <a:tr h="226516">
                <a:tc>
                  <a:txBody>
                    <a:bodyPr/>
                    <a:lstStyle/>
                    <a:p>
                      <a:pPr algn="l" fontAlgn="b"/>
                      <a:r>
                        <a:rPr lang="en-GB" sz="1100" b="0" i="0" u="none" strike="noStrike" dirty="0">
                          <a:solidFill>
                            <a:srgbClr val="000000"/>
                          </a:solidFill>
                          <a:effectLst/>
                          <a:latin typeface="Calibri" panose="020F0502020204030204" pitchFamily="34" charset="0"/>
                        </a:rPr>
                        <a:t>Mi-Soul</a:t>
                      </a:r>
                    </a:p>
                  </a:txBody>
                  <a:tcPr marL="9525" marR="9525" marT="9525" marB="0" anchor="b">
                    <a:solidFill>
                      <a:srgbClr val="F8D4CC"/>
                    </a:solidFill>
                  </a:tcPr>
                </a:tc>
                <a:extLst>
                  <a:ext uri="{0D108BD9-81ED-4DB2-BD59-A6C34878D82A}">
                    <a16:rowId xmlns:a16="http://schemas.microsoft.com/office/drawing/2014/main" val="2091835405"/>
                  </a:ext>
                </a:extLst>
              </a:tr>
              <a:tr h="226516">
                <a:tc>
                  <a:txBody>
                    <a:bodyPr/>
                    <a:lstStyle/>
                    <a:p>
                      <a:pPr algn="l" fontAlgn="b"/>
                      <a:r>
                        <a:rPr lang="en-GB" sz="1100" b="0" i="0" u="none" strike="noStrike" dirty="0">
                          <a:solidFill>
                            <a:srgbClr val="000000"/>
                          </a:solidFill>
                          <a:effectLst/>
                          <a:latin typeface="Calibri" panose="020F0502020204030204" pitchFamily="34" charset="0"/>
                        </a:rPr>
                        <a:t>Kiss     </a:t>
                      </a:r>
                    </a:p>
                  </a:txBody>
                  <a:tcPr marL="9525" marR="9525" marT="9525" marB="0" anchor="b">
                    <a:solidFill>
                      <a:srgbClr val="F8D4CC"/>
                    </a:solidFill>
                  </a:tcPr>
                </a:tc>
                <a:extLst>
                  <a:ext uri="{0D108BD9-81ED-4DB2-BD59-A6C34878D82A}">
                    <a16:rowId xmlns:a16="http://schemas.microsoft.com/office/drawing/2014/main" val="3133993751"/>
                  </a:ext>
                </a:extLst>
              </a:tr>
            </a:tbl>
          </a:graphicData>
        </a:graphic>
      </p:graphicFrame>
      <p:graphicFrame>
        <p:nvGraphicFramePr>
          <p:cNvPr id="7" name="Table 6">
            <a:extLst>
              <a:ext uri="{FF2B5EF4-FFF2-40B4-BE49-F238E27FC236}">
                <a16:creationId xmlns:a16="http://schemas.microsoft.com/office/drawing/2014/main" id="{197FFE47-345B-452A-A32C-8A16867179CA}"/>
              </a:ext>
            </a:extLst>
          </p:cNvPr>
          <p:cNvGraphicFramePr>
            <a:graphicFrameLocks noGrp="1"/>
          </p:cNvGraphicFramePr>
          <p:nvPr>
            <p:extLst>
              <p:ext uri="{D42A27DB-BD31-4B8C-83A1-F6EECF244321}">
                <p14:modId xmlns:p14="http://schemas.microsoft.com/office/powerpoint/2010/main" val="3673911935"/>
              </p:ext>
            </p:extLst>
          </p:nvPr>
        </p:nvGraphicFramePr>
        <p:xfrm>
          <a:off x="1955486" y="54072"/>
          <a:ext cx="2395764" cy="3843541"/>
        </p:xfrm>
        <a:graphic>
          <a:graphicData uri="http://schemas.openxmlformats.org/drawingml/2006/table">
            <a:tbl>
              <a:tblPr>
                <a:tableStyleId>{21E4AEA4-8DFA-4A89-87EB-49C32662AFE0}</a:tableStyleId>
              </a:tblPr>
              <a:tblGrid>
                <a:gridCol w="2395764">
                  <a:extLst>
                    <a:ext uri="{9D8B030D-6E8A-4147-A177-3AD203B41FA5}">
                      <a16:colId xmlns:a16="http://schemas.microsoft.com/office/drawing/2014/main" val="3276658243"/>
                    </a:ext>
                  </a:extLst>
                </a:gridCol>
              </a:tblGrid>
              <a:tr h="191056">
                <a:tc>
                  <a:txBody>
                    <a:bodyPr/>
                    <a:lstStyle/>
                    <a:p>
                      <a:pPr algn="l" fontAlgn="b"/>
                      <a:r>
                        <a:rPr lang="en-GB" sz="1050" b="1" u="none" strike="noStrike" dirty="0">
                          <a:effectLst/>
                          <a:latin typeface="HelveticaNeueLT Std"/>
                        </a:rPr>
                        <a:t>MIDLANDS</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2329833975"/>
                  </a:ext>
                </a:extLst>
              </a:tr>
              <a:tr h="191056">
                <a:tc>
                  <a:txBody>
                    <a:bodyPr/>
                    <a:lstStyle/>
                    <a:p>
                      <a:pP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Free Radio FM</a:t>
                      </a:r>
                      <a:r>
                        <a:rPr lang="en-GB" sz="11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(Wolverhampton &amp; Black Country)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858672086"/>
                  </a:ext>
                </a:extLst>
              </a:tr>
              <a:tr h="191056">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Free Radio FM (Birmingham)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568830690"/>
                  </a:ext>
                </a:extLst>
              </a:tr>
              <a:tr h="241014">
                <a:tc>
                  <a:txBody>
                    <a:bodyPr/>
                    <a:lstStyle/>
                    <a:p>
                      <a:pP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Free Radio FM (Coventry &amp; Warwickshire)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929764459"/>
                  </a:ext>
                </a:extLst>
              </a:tr>
              <a:tr h="336114">
                <a:tc>
                  <a:txBody>
                    <a:bodyPr/>
                    <a:lstStyle/>
                    <a:p>
                      <a:pP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Free Radio FM (Herefordshire &amp; Worcestershire)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73878611"/>
                  </a:ext>
                </a:extLst>
              </a:tr>
              <a:tr h="191056">
                <a:tc>
                  <a:txBody>
                    <a:bodyPr/>
                    <a:lstStyle/>
                    <a:p>
                      <a:pP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a:t>
                      </a:r>
                      <a:r>
                        <a:rPr lang="en-GB" sz="11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(Black Country &amp; Shropshire)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422946602"/>
                  </a:ext>
                </a:extLst>
              </a:tr>
              <a:tr h="191056">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a:t>
                      </a:r>
                      <a:r>
                        <a:rPr lang="en-GB" sz="11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(Herefordshire &amp; Worcestershire)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58257497"/>
                  </a:ext>
                </a:extLst>
              </a:tr>
              <a:tr h="191056">
                <a:tc>
                  <a:txBody>
                    <a:bodyPr/>
                    <a:lstStyle/>
                    <a:p>
                      <a:pP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(Bucks, Beds &amp; Herts)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861094697"/>
                  </a:ext>
                </a:extLst>
              </a:tr>
              <a:tr h="198913">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(Coventry &amp; Warwickshire)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662078780"/>
                  </a:ext>
                </a:extLst>
              </a:tr>
              <a:tr h="336114">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(North Derbyshire)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973555092"/>
                  </a:ext>
                </a:extLst>
              </a:tr>
              <a:tr h="191056">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(West Midlands)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620270804"/>
                  </a:ext>
                </a:extLst>
              </a:tr>
              <a:tr h="191056">
                <a:tc>
                  <a:txBody>
                    <a:bodyPr/>
                    <a:lstStyle/>
                    <a:p>
                      <a:pP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Radio</a:t>
                      </a:r>
                      <a:r>
                        <a:rPr lang="en-GB" sz="11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(Staffordshire &amp; Cheshire)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435908885"/>
                  </a:ext>
                </a:extLst>
              </a:tr>
              <a:tr h="191056">
                <a:tc>
                  <a:txBody>
                    <a:bodyPr/>
                    <a:lstStyle/>
                    <a:p>
                      <a:pP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Greatest Hits Radio (East Midlands)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311742950"/>
                  </a:ext>
                </a:extLst>
              </a:tr>
              <a:tr h="191056">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Signal 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178706279"/>
                  </a:ext>
                </a:extLst>
              </a:tr>
            </a:tbl>
          </a:graphicData>
        </a:graphic>
      </p:graphicFrame>
      <p:graphicFrame>
        <p:nvGraphicFramePr>
          <p:cNvPr id="8" name="Table 7">
            <a:extLst>
              <a:ext uri="{FF2B5EF4-FFF2-40B4-BE49-F238E27FC236}">
                <a16:creationId xmlns:a16="http://schemas.microsoft.com/office/drawing/2014/main" id="{D8327264-2C96-4D5D-B524-83F939DD2D4F}"/>
              </a:ext>
            </a:extLst>
          </p:cNvPr>
          <p:cNvGraphicFramePr>
            <a:graphicFrameLocks noGrp="1"/>
          </p:cNvGraphicFramePr>
          <p:nvPr>
            <p:extLst>
              <p:ext uri="{D42A27DB-BD31-4B8C-83A1-F6EECF244321}">
                <p14:modId xmlns:p14="http://schemas.microsoft.com/office/powerpoint/2010/main" val="667169521"/>
              </p:ext>
            </p:extLst>
          </p:nvPr>
        </p:nvGraphicFramePr>
        <p:xfrm>
          <a:off x="4468747" y="1851331"/>
          <a:ext cx="2284147" cy="1143000"/>
        </p:xfrm>
        <a:graphic>
          <a:graphicData uri="http://schemas.openxmlformats.org/drawingml/2006/table">
            <a:tbl>
              <a:tblPr>
                <a:tableStyleId>{21E4AEA4-8DFA-4A89-87EB-49C32662AFE0}</a:tableStyleId>
              </a:tblPr>
              <a:tblGrid>
                <a:gridCol w="2284147">
                  <a:extLst>
                    <a:ext uri="{9D8B030D-6E8A-4147-A177-3AD203B41FA5}">
                      <a16:colId xmlns:a16="http://schemas.microsoft.com/office/drawing/2014/main" val="3815286171"/>
                    </a:ext>
                  </a:extLst>
                </a:gridCol>
              </a:tblGrid>
              <a:tr h="190500">
                <a:tc>
                  <a:txBody>
                    <a:bodyPr/>
                    <a:lstStyle/>
                    <a:p>
                      <a:pPr algn="l" fontAlgn="b"/>
                      <a:r>
                        <a:rPr lang="en-GB" sz="1050" b="1" u="none" strike="noStrike" dirty="0">
                          <a:effectLst/>
                          <a:latin typeface="HelveticaNeueLT Std"/>
                        </a:rPr>
                        <a:t>NORTH EAST</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287543302"/>
                  </a:ext>
                </a:extLst>
              </a:tr>
              <a:tr h="190500">
                <a:tc>
                  <a:txBody>
                    <a:bodyPr/>
                    <a:lstStyle/>
                    <a:p>
                      <a:pPr algn="l" fontAlgn="b"/>
                      <a:r>
                        <a:rPr lang="en-GB" sz="1100" b="0" i="0" u="none" strike="noStrike" dirty="0">
                          <a:solidFill>
                            <a:srgbClr val="000000"/>
                          </a:solidFill>
                          <a:effectLst/>
                          <a:latin typeface="Calibri" panose="020F0502020204030204" pitchFamily="34" charset="0"/>
                        </a:rPr>
                        <a:t>Greatest Hits Radio (Teesside)</a:t>
                      </a:r>
                    </a:p>
                  </a:txBody>
                  <a:tcPr marL="9525" marR="9525" marT="9525" marB="0" anchor="b">
                    <a:solidFill>
                      <a:srgbClr val="F8D4CC"/>
                    </a:solidFill>
                  </a:tcPr>
                </a:tc>
                <a:extLst>
                  <a:ext uri="{0D108BD9-81ED-4DB2-BD59-A6C34878D82A}">
                    <a16:rowId xmlns:a16="http://schemas.microsoft.com/office/drawing/2014/main" val="135304649"/>
                  </a:ext>
                </a:extLst>
              </a:tr>
              <a:tr h="190500">
                <a:tc>
                  <a:txBody>
                    <a:bodyPr/>
                    <a:lstStyle/>
                    <a:p>
                      <a:pPr algn="l" fontAlgn="b"/>
                      <a:r>
                        <a:rPr lang="en-GB" sz="1100" b="0" i="0" u="none" strike="noStrike" dirty="0">
                          <a:solidFill>
                            <a:srgbClr val="000000"/>
                          </a:solidFill>
                          <a:effectLst/>
                          <a:latin typeface="Calibri" panose="020F0502020204030204" pitchFamily="34" charset="0"/>
                        </a:rPr>
                        <a:t>Greatest Hits (Tyne &amp; Wear)</a:t>
                      </a:r>
                    </a:p>
                  </a:txBody>
                  <a:tcPr marL="9525" marR="9525" marT="9525" marB="0" anchor="b">
                    <a:solidFill>
                      <a:srgbClr val="F8D4CC"/>
                    </a:solidFill>
                  </a:tcPr>
                </a:tc>
                <a:extLst>
                  <a:ext uri="{0D108BD9-81ED-4DB2-BD59-A6C34878D82A}">
                    <a16:rowId xmlns:a16="http://schemas.microsoft.com/office/drawing/2014/main" val="853546198"/>
                  </a:ext>
                </a:extLst>
              </a:tr>
              <a:tr h="190500">
                <a:tc>
                  <a:txBody>
                    <a:bodyPr/>
                    <a:lstStyle/>
                    <a:p>
                      <a:pPr algn="l" fontAlgn="b"/>
                      <a:r>
                        <a:rPr lang="en-GB" sz="1100" b="0" i="0" u="none" strike="noStrike" dirty="0">
                          <a:solidFill>
                            <a:srgbClr val="000000"/>
                          </a:solidFill>
                          <a:effectLst/>
                          <a:latin typeface="Calibri" panose="020F0502020204030204" pitchFamily="34" charset="0"/>
                        </a:rPr>
                        <a:t>Metro Radio</a:t>
                      </a:r>
                    </a:p>
                  </a:txBody>
                  <a:tcPr marL="9525" marR="9525" marT="9525" marB="0" anchor="b">
                    <a:solidFill>
                      <a:srgbClr val="F8D4CC"/>
                    </a:solidFill>
                  </a:tcPr>
                </a:tc>
                <a:extLst>
                  <a:ext uri="{0D108BD9-81ED-4DB2-BD59-A6C34878D82A}">
                    <a16:rowId xmlns:a16="http://schemas.microsoft.com/office/drawing/2014/main" val="228325179"/>
                  </a:ext>
                </a:extLst>
              </a:tr>
              <a:tr h="190500">
                <a:tc>
                  <a:txBody>
                    <a:bodyPr/>
                    <a:lstStyle/>
                    <a:p>
                      <a:pPr algn="l" fontAlgn="b"/>
                      <a:r>
                        <a:rPr lang="en-GB" sz="1100" b="0" i="0" u="none" strike="noStrike">
                          <a:solidFill>
                            <a:srgbClr val="000000"/>
                          </a:solidFill>
                          <a:effectLst/>
                          <a:latin typeface="Calibri" panose="020F0502020204030204" pitchFamily="34" charset="0"/>
                        </a:rPr>
                        <a:t>Sun FM Radio</a:t>
                      </a:r>
                    </a:p>
                  </a:txBody>
                  <a:tcPr marL="9525" marR="9525" marT="9525" marB="0" anchor="b">
                    <a:solidFill>
                      <a:srgbClr val="F8D4CC"/>
                    </a:solidFill>
                  </a:tcPr>
                </a:tc>
                <a:extLst>
                  <a:ext uri="{0D108BD9-81ED-4DB2-BD59-A6C34878D82A}">
                    <a16:rowId xmlns:a16="http://schemas.microsoft.com/office/drawing/2014/main" val="1931851419"/>
                  </a:ext>
                </a:extLst>
              </a:tr>
              <a:tr h="190500">
                <a:tc>
                  <a:txBody>
                    <a:bodyPr/>
                    <a:lstStyle/>
                    <a:p>
                      <a:pPr algn="l" fontAlgn="b"/>
                      <a:r>
                        <a:rPr lang="en-GB" sz="1100" b="0" i="0" u="none" strike="noStrike" dirty="0">
                          <a:solidFill>
                            <a:srgbClr val="000000"/>
                          </a:solidFill>
                          <a:effectLst/>
                          <a:latin typeface="Calibri" panose="020F0502020204030204" pitchFamily="34" charset="0"/>
                        </a:rPr>
                        <a:t>TFM Radio</a:t>
                      </a:r>
                    </a:p>
                  </a:txBody>
                  <a:tcPr marL="9525" marR="9525" marT="9525" marB="0" anchor="b">
                    <a:solidFill>
                      <a:srgbClr val="F8D4CC"/>
                    </a:solidFill>
                  </a:tcPr>
                </a:tc>
                <a:extLst>
                  <a:ext uri="{0D108BD9-81ED-4DB2-BD59-A6C34878D82A}">
                    <a16:rowId xmlns:a16="http://schemas.microsoft.com/office/drawing/2014/main" val="1922070201"/>
                  </a:ext>
                </a:extLst>
              </a:tr>
            </a:tbl>
          </a:graphicData>
        </a:graphic>
      </p:graphicFrame>
      <p:graphicFrame>
        <p:nvGraphicFramePr>
          <p:cNvPr id="9" name="Table 8">
            <a:extLst>
              <a:ext uri="{FF2B5EF4-FFF2-40B4-BE49-F238E27FC236}">
                <a16:creationId xmlns:a16="http://schemas.microsoft.com/office/drawing/2014/main" id="{186853D1-75F8-4AFC-9D1A-BCB1600A6352}"/>
              </a:ext>
            </a:extLst>
          </p:cNvPr>
          <p:cNvGraphicFramePr>
            <a:graphicFrameLocks noGrp="1"/>
          </p:cNvGraphicFramePr>
          <p:nvPr>
            <p:extLst>
              <p:ext uri="{D42A27DB-BD31-4B8C-83A1-F6EECF244321}">
                <p14:modId xmlns:p14="http://schemas.microsoft.com/office/powerpoint/2010/main" val="2483271008"/>
              </p:ext>
            </p:extLst>
          </p:nvPr>
        </p:nvGraphicFramePr>
        <p:xfrm>
          <a:off x="1937767" y="4049332"/>
          <a:ext cx="2395764" cy="1959056"/>
        </p:xfrm>
        <a:graphic>
          <a:graphicData uri="http://schemas.openxmlformats.org/drawingml/2006/table">
            <a:tbl>
              <a:tblPr>
                <a:tableStyleId>{21E4AEA4-8DFA-4A89-87EB-49C32662AFE0}</a:tableStyleId>
              </a:tblPr>
              <a:tblGrid>
                <a:gridCol w="2395764">
                  <a:extLst>
                    <a:ext uri="{9D8B030D-6E8A-4147-A177-3AD203B41FA5}">
                      <a16:colId xmlns:a16="http://schemas.microsoft.com/office/drawing/2014/main" val="506552779"/>
                    </a:ext>
                  </a:extLst>
                </a:gridCol>
              </a:tblGrid>
              <a:tr h="178096">
                <a:tc>
                  <a:txBody>
                    <a:bodyPr/>
                    <a:lstStyle/>
                    <a:p>
                      <a:pPr algn="l" fontAlgn="b"/>
                      <a:r>
                        <a:rPr lang="en-GB" sz="1050" b="1" u="none" strike="noStrike" dirty="0">
                          <a:effectLst/>
                          <a:latin typeface="HelveticaNeueLT Std"/>
                        </a:rPr>
                        <a:t>NORTH WEST</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455581075"/>
                  </a:ext>
                </a:extLst>
              </a:tr>
              <a:tr h="178096">
                <a:tc>
                  <a:txBody>
                    <a:bodyPr/>
                    <a:lstStyle/>
                    <a:p>
                      <a:pPr algn="l" fontAlgn="b"/>
                      <a:r>
                        <a:rPr lang="en-GB" sz="1050" b="0" i="0" u="none" strike="noStrike" dirty="0">
                          <a:solidFill>
                            <a:srgbClr val="000000"/>
                          </a:solidFill>
                          <a:effectLst/>
                          <a:latin typeface="Calibri" panose="020F0502020204030204" pitchFamily="34" charset="0"/>
                        </a:rPr>
                        <a:t>C.F.M </a:t>
                      </a:r>
                    </a:p>
                  </a:txBody>
                  <a:tcPr marL="9525" marR="9525" marT="9525" marB="0" anchor="b">
                    <a:solidFill>
                      <a:srgbClr val="F8D4CC"/>
                    </a:solidFill>
                  </a:tcPr>
                </a:tc>
                <a:extLst>
                  <a:ext uri="{0D108BD9-81ED-4DB2-BD59-A6C34878D82A}">
                    <a16:rowId xmlns:a16="http://schemas.microsoft.com/office/drawing/2014/main" val="4130590323"/>
                  </a:ext>
                </a:extLst>
              </a:tr>
              <a:tr h="178096">
                <a:tc>
                  <a:txBody>
                    <a:bodyPr/>
                    <a:lstStyle/>
                    <a:p>
                      <a:pPr algn="l" fontAlgn="b"/>
                      <a:r>
                        <a:rPr lang="en-GB" sz="1050" b="0" i="0" u="none" strike="noStrike" dirty="0">
                          <a:solidFill>
                            <a:srgbClr val="000000"/>
                          </a:solidFill>
                          <a:effectLst/>
                          <a:latin typeface="Calibri" panose="020F0502020204030204" pitchFamily="34" charset="0"/>
                        </a:rPr>
                        <a:t>Greatest Hits (Bolton)</a:t>
                      </a:r>
                    </a:p>
                  </a:txBody>
                  <a:tcPr marL="9525" marR="9525" marT="9525" marB="0" anchor="b">
                    <a:solidFill>
                      <a:srgbClr val="F8D4CC"/>
                    </a:solidFill>
                  </a:tcPr>
                </a:tc>
                <a:extLst>
                  <a:ext uri="{0D108BD9-81ED-4DB2-BD59-A6C34878D82A}">
                    <a16:rowId xmlns:a16="http://schemas.microsoft.com/office/drawing/2014/main" val="98698608"/>
                  </a:ext>
                </a:extLst>
              </a:tr>
              <a:tr h="178096">
                <a:tc>
                  <a:txBody>
                    <a:bodyPr/>
                    <a:lstStyle/>
                    <a:p>
                      <a:pPr algn="l" fontAlgn="b"/>
                      <a:r>
                        <a:rPr lang="en-GB" sz="1050" b="0" i="0" u="none" strike="noStrike">
                          <a:solidFill>
                            <a:srgbClr val="000000"/>
                          </a:solidFill>
                          <a:effectLst/>
                          <a:latin typeface="Calibri" panose="020F0502020204030204" pitchFamily="34" charset="0"/>
                        </a:rPr>
                        <a:t>Greatest Hits (Blackpool)</a:t>
                      </a:r>
                    </a:p>
                  </a:txBody>
                  <a:tcPr marL="9525" marR="9525" marT="9525" marB="0" anchor="b">
                    <a:solidFill>
                      <a:srgbClr val="F8D4CC"/>
                    </a:solidFill>
                  </a:tcPr>
                </a:tc>
                <a:extLst>
                  <a:ext uri="{0D108BD9-81ED-4DB2-BD59-A6C34878D82A}">
                    <a16:rowId xmlns:a16="http://schemas.microsoft.com/office/drawing/2014/main" val="1479866452"/>
                  </a:ext>
                </a:extLst>
              </a:tr>
              <a:tr h="178096">
                <a:tc>
                  <a:txBody>
                    <a:bodyPr/>
                    <a:lstStyle/>
                    <a:p>
                      <a:pPr algn="l" fontAlgn="b"/>
                      <a:r>
                        <a:rPr lang="en-GB" sz="1050" b="0" i="0" u="none" strike="noStrike" dirty="0">
                          <a:solidFill>
                            <a:srgbClr val="000000"/>
                          </a:solidFill>
                          <a:effectLst/>
                          <a:latin typeface="Calibri" panose="020F0502020204030204" pitchFamily="34" charset="0"/>
                        </a:rPr>
                        <a:t>Greatest Hits (Lancashire)</a:t>
                      </a:r>
                    </a:p>
                  </a:txBody>
                  <a:tcPr marL="9525" marR="9525" marT="9525" marB="0" anchor="b">
                    <a:solidFill>
                      <a:srgbClr val="F8D4CC"/>
                    </a:solidFill>
                  </a:tcPr>
                </a:tc>
                <a:extLst>
                  <a:ext uri="{0D108BD9-81ED-4DB2-BD59-A6C34878D82A}">
                    <a16:rowId xmlns:a16="http://schemas.microsoft.com/office/drawing/2014/main" val="1740902281"/>
                  </a:ext>
                </a:extLst>
              </a:tr>
              <a:tr h="178096">
                <a:tc>
                  <a:txBody>
                    <a:bodyPr/>
                    <a:lstStyle/>
                    <a:p>
                      <a:pPr algn="l" fontAlgn="b"/>
                      <a:r>
                        <a:rPr lang="en-GB" sz="1050" b="0" i="0" u="none" strike="noStrike" dirty="0">
                          <a:solidFill>
                            <a:srgbClr val="000000"/>
                          </a:solidFill>
                          <a:effectLst/>
                          <a:latin typeface="Calibri" panose="020F0502020204030204" pitchFamily="34" charset="0"/>
                        </a:rPr>
                        <a:t>Greatest Hits (Liverpool)</a:t>
                      </a:r>
                    </a:p>
                  </a:txBody>
                  <a:tcPr marL="9525" marR="9525" marT="9525" marB="0" anchor="b">
                    <a:solidFill>
                      <a:srgbClr val="F8D4CC"/>
                    </a:solidFill>
                  </a:tcPr>
                </a:tc>
                <a:extLst>
                  <a:ext uri="{0D108BD9-81ED-4DB2-BD59-A6C34878D82A}">
                    <a16:rowId xmlns:a16="http://schemas.microsoft.com/office/drawing/2014/main" val="1954106165"/>
                  </a:ext>
                </a:extLst>
              </a:tr>
              <a:tr h="178096">
                <a:tc>
                  <a:txBody>
                    <a:bodyPr/>
                    <a:lstStyle/>
                    <a:p>
                      <a:pPr algn="l" fontAlgn="b"/>
                      <a:r>
                        <a:rPr lang="en-GB" sz="1050" b="0" i="0" u="none" strike="noStrike" dirty="0">
                          <a:solidFill>
                            <a:srgbClr val="000000"/>
                          </a:solidFill>
                          <a:effectLst/>
                          <a:latin typeface="Calibri" panose="020F0502020204030204" pitchFamily="34" charset="0"/>
                        </a:rPr>
                        <a:t>Greatest Hits (Warrington)</a:t>
                      </a:r>
                    </a:p>
                  </a:txBody>
                  <a:tcPr marL="9525" marR="9525" marT="9525" marB="0" anchor="b">
                    <a:solidFill>
                      <a:srgbClr val="F8D4CC"/>
                    </a:solidFill>
                  </a:tcPr>
                </a:tc>
                <a:extLst>
                  <a:ext uri="{0D108BD9-81ED-4DB2-BD59-A6C34878D82A}">
                    <a16:rowId xmlns:a16="http://schemas.microsoft.com/office/drawing/2014/main" val="966903448"/>
                  </a:ext>
                </a:extLst>
              </a:tr>
              <a:tr h="178096">
                <a:tc>
                  <a:txBody>
                    <a:bodyPr/>
                    <a:lstStyle/>
                    <a:p>
                      <a:pPr algn="l" fontAlgn="b"/>
                      <a:r>
                        <a:rPr lang="en-US" sz="1050" b="0" i="0" u="none" strike="noStrike" dirty="0">
                          <a:solidFill>
                            <a:srgbClr val="000000"/>
                          </a:solidFill>
                          <a:effectLst/>
                          <a:latin typeface="Calibri" panose="020F0502020204030204" pitchFamily="34" charset="0"/>
                        </a:rPr>
                        <a:t>Greatest Hits (Wigan &amp; St Helens)</a:t>
                      </a:r>
                    </a:p>
                  </a:txBody>
                  <a:tcPr marL="9525" marR="9525" marT="9525" marB="0" anchor="b">
                    <a:solidFill>
                      <a:srgbClr val="F8D4CC"/>
                    </a:solidFill>
                  </a:tcPr>
                </a:tc>
                <a:extLst>
                  <a:ext uri="{0D108BD9-81ED-4DB2-BD59-A6C34878D82A}">
                    <a16:rowId xmlns:a16="http://schemas.microsoft.com/office/drawing/2014/main" val="2392446559"/>
                  </a:ext>
                </a:extLst>
              </a:tr>
              <a:tr h="178096">
                <a:tc>
                  <a:txBody>
                    <a:bodyPr/>
                    <a:lstStyle/>
                    <a:p>
                      <a:pPr algn="l" fontAlgn="b"/>
                      <a:r>
                        <a:rPr lang="en-GB" sz="1050" b="0" i="0" u="none" strike="noStrike" dirty="0">
                          <a:solidFill>
                            <a:srgbClr val="000000"/>
                          </a:solidFill>
                          <a:effectLst/>
                          <a:latin typeface="Calibri" panose="020F0502020204030204" pitchFamily="34" charset="0"/>
                        </a:rPr>
                        <a:t>GHR Stockport</a:t>
                      </a:r>
                    </a:p>
                  </a:txBody>
                  <a:tcPr marL="9525" marR="9525" marT="9525" marB="0" anchor="b">
                    <a:solidFill>
                      <a:srgbClr val="F8D4CC"/>
                    </a:solidFill>
                  </a:tcPr>
                </a:tc>
                <a:extLst>
                  <a:ext uri="{0D108BD9-81ED-4DB2-BD59-A6C34878D82A}">
                    <a16:rowId xmlns:a16="http://schemas.microsoft.com/office/drawing/2014/main" val="778144713"/>
                  </a:ext>
                </a:extLst>
              </a:tr>
              <a:tr h="178096">
                <a:tc>
                  <a:txBody>
                    <a:bodyPr/>
                    <a:lstStyle/>
                    <a:p>
                      <a:pPr algn="l" fontAlgn="b"/>
                      <a:r>
                        <a:rPr lang="en-GB" sz="1050" b="0" i="0" u="none" strike="noStrike" dirty="0">
                          <a:solidFill>
                            <a:srgbClr val="000000"/>
                          </a:solidFill>
                          <a:effectLst/>
                          <a:latin typeface="Calibri" panose="020F0502020204030204" pitchFamily="34" charset="0"/>
                        </a:rPr>
                        <a:t>Radio City </a:t>
                      </a:r>
                    </a:p>
                  </a:txBody>
                  <a:tcPr marL="9525" marR="9525" marT="9525" marB="0" anchor="b">
                    <a:solidFill>
                      <a:srgbClr val="F8D4CC"/>
                    </a:solidFill>
                  </a:tcPr>
                </a:tc>
                <a:extLst>
                  <a:ext uri="{0D108BD9-81ED-4DB2-BD59-A6C34878D82A}">
                    <a16:rowId xmlns:a16="http://schemas.microsoft.com/office/drawing/2014/main" val="3433388716"/>
                  </a:ext>
                </a:extLst>
              </a:tr>
              <a:tr h="178096">
                <a:tc>
                  <a:txBody>
                    <a:bodyPr/>
                    <a:lstStyle/>
                    <a:p>
                      <a:pPr algn="l" fontAlgn="b"/>
                      <a:r>
                        <a:rPr lang="en-GB" sz="1050" b="0" i="0" u="none" strike="noStrike" dirty="0">
                          <a:solidFill>
                            <a:srgbClr val="000000"/>
                          </a:solidFill>
                          <a:effectLst/>
                          <a:latin typeface="Calibri" panose="020F0502020204030204" pitchFamily="34" charset="0"/>
                        </a:rPr>
                        <a:t>Rock FM</a:t>
                      </a:r>
                    </a:p>
                  </a:txBody>
                  <a:tcPr marL="9525" marR="9525" marT="9525" marB="0" anchor="b">
                    <a:solidFill>
                      <a:srgbClr val="F8D4CC"/>
                    </a:solidFill>
                  </a:tcPr>
                </a:tc>
                <a:extLst>
                  <a:ext uri="{0D108BD9-81ED-4DB2-BD59-A6C34878D82A}">
                    <a16:rowId xmlns:a16="http://schemas.microsoft.com/office/drawing/2014/main" val="1813330860"/>
                  </a:ext>
                </a:extLst>
              </a:tr>
            </a:tbl>
          </a:graphicData>
        </a:graphic>
      </p:graphicFrame>
      <p:graphicFrame>
        <p:nvGraphicFramePr>
          <p:cNvPr id="10" name="Table 9">
            <a:extLst>
              <a:ext uri="{FF2B5EF4-FFF2-40B4-BE49-F238E27FC236}">
                <a16:creationId xmlns:a16="http://schemas.microsoft.com/office/drawing/2014/main" id="{A0423380-D11C-4A58-A6F8-72D2792EA88E}"/>
              </a:ext>
            </a:extLst>
          </p:cNvPr>
          <p:cNvGraphicFramePr>
            <a:graphicFrameLocks noGrp="1"/>
          </p:cNvGraphicFramePr>
          <p:nvPr>
            <p:extLst>
              <p:ext uri="{D42A27DB-BD31-4B8C-83A1-F6EECF244321}">
                <p14:modId xmlns:p14="http://schemas.microsoft.com/office/powerpoint/2010/main" val="2130678640"/>
              </p:ext>
            </p:extLst>
          </p:nvPr>
        </p:nvGraphicFramePr>
        <p:xfrm>
          <a:off x="4494519" y="3102451"/>
          <a:ext cx="2284148" cy="2667000"/>
        </p:xfrm>
        <a:graphic>
          <a:graphicData uri="http://schemas.openxmlformats.org/drawingml/2006/table">
            <a:tbl>
              <a:tblPr>
                <a:tableStyleId>{21E4AEA4-8DFA-4A89-87EB-49C32662AFE0}</a:tableStyleId>
              </a:tblPr>
              <a:tblGrid>
                <a:gridCol w="2284148">
                  <a:extLst>
                    <a:ext uri="{9D8B030D-6E8A-4147-A177-3AD203B41FA5}">
                      <a16:colId xmlns:a16="http://schemas.microsoft.com/office/drawing/2014/main" val="2801782907"/>
                    </a:ext>
                  </a:extLst>
                </a:gridCol>
              </a:tblGrid>
              <a:tr h="190500">
                <a:tc>
                  <a:txBody>
                    <a:bodyPr/>
                    <a:lstStyle/>
                    <a:p>
                      <a:pPr algn="l" fontAlgn="b"/>
                      <a:r>
                        <a:rPr lang="en-GB" sz="1050" b="1" u="none" strike="noStrike" dirty="0">
                          <a:effectLst/>
                          <a:latin typeface="HelveticaNeueLT Std"/>
                        </a:rPr>
                        <a:t>SCOTLAND</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1526305212"/>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Central FM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012153357"/>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Clyde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813599557"/>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Clyde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692640253"/>
                  </a:ext>
                </a:extLst>
              </a:tr>
              <a:tr h="1905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Forth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373543161"/>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Forth2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316354285"/>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Moray Firth Radio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580903513"/>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Northsound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665294654"/>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Northsound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1625510998"/>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Radio Borders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342095065"/>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TAY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1667310716"/>
                  </a:ext>
                </a:extLst>
              </a:tr>
              <a:tr h="190500">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TAY FM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405069884"/>
                  </a:ext>
                </a:extLst>
              </a:tr>
              <a:tr h="190500">
                <a:tc>
                  <a:txBody>
                    <a:bodyPr/>
                    <a:lstStyle/>
                    <a:p>
                      <a:pPr>
                        <a:lnSpc>
                          <a:spcPct val="107000"/>
                        </a:lnSpc>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 Sound (inc. West FM)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530329970"/>
                  </a:ext>
                </a:extLst>
              </a:tr>
              <a:tr h="190500">
                <a:tc>
                  <a:txBody>
                    <a:bodyPr/>
                    <a:lstStyle/>
                    <a:p>
                      <a:pPr>
                        <a:lnSpc>
                          <a:spcPct val="107000"/>
                        </a:lnSpc>
                        <a:spcAft>
                          <a:spcPts val="80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 Radio (NR)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826453964"/>
                  </a:ext>
                </a:extLst>
              </a:tr>
            </a:tbl>
          </a:graphicData>
        </a:graphic>
      </p:graphicFrame>
      <p:graphicFrame>
        <p:nvGraphicFramePr>
          <p:cNvPr id="21" name="Table 20">
            <a:extLst>
              <a:ext uri="{FF2B5EF4-FFF2-40B4-BE49-F238E27FC236}">
                <a16:creationId xmlns:a16="http://schemas.microsoft.com/office/drawing/2014/main" id="{EE95E294-E4CE-45E1-AE93-0C7B7A287400}"/>
              </a:ext>
            </a:extLst>
          </p:cNvPr>
          <p:cNvGraphicFramePr>
            <a:graphicFrameLocks noGrp="1"/>
          </p:cNvGraphicFramePr>
          <p:nvPr>
            <p:extLst>
              <p:ext uri="{D42A27DB-BD31-4B8C-83A1-F6EECF244321}">
                <p14:modId xmlns:p14="http://schemas.microsoft.com/office/powerpoint/2010/main" val="159093765"/>
              </p:ext>
            </p:extLst>
          </p:nvPr>
        </p:nvGraphicFramePr>
        <p:xfrm>
          <a:off x="107381" y="6633854"/>
          <a:ext cx="1714500" cy="3135315"/>
        </p:xfrm>
        <a:graphic>
          <a:graphicData uri="http://schemas.openxmlformats.org/drawingml/2006/table">
            <a:tbl>
              <a:tblPr>
                <a:tableStyleId>{21E4AEA4-8DFA-4A89-87EB-49C32662AFE0}</a:tableStyleId>
              </a:tblPr>
              <a:tblGrid>
                <a:gridCol w="1714500">
                  <a:extLst>
                    <a:ext uri="{9D8B030D-6E8A-4147-A177-3AD203B41FA5}">
                      <a16:colId xmlns:a16="http://schemas.microsoft.com/office/drawing/2014/main" val="3607694359"/>
                    </a:ext>
                  </a:extLst>
                </a:gridCol>
              </a:tblGrid>
              <a:tr h="190500">
                <a:tc>
                  <a:txBody>
                    <a:bodyPr/>
                    <a:lstStyle/>
                    <a:p>
                      <a:pPr algn="l" fontAlgn="b"/>
                      <a:r>
                        <a:rPr lang="en-GB" sz="1050" b="1" u="none" strike="noStrike" dirty="0">
                          <a:effectLst/>
                          <a:latin typeface="HelveticaNeueLT Std"/>
                        </a:rPr>
                        <a:t>SOUTH &amp; SOUTH EAST</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4048341330"/>
                  </a:ext>
                </a:extLst>
              </a:tr>
              <a:tr h="190500">
                <a:tc>
                  <a:txBody>
                    <a:bodyPr/>
                    <a:lstStyle/>
                    <a:p>
                      <a:pPr>
                        <a:lnSpc>
                          <a:spcPct val="107000"/>
                        </a:lnSpc>
                        <a:spcAft>
                          <a:spcPts val="800"/>
                        </a:spcAft>
                      </a:pPr>
                      <a:r>
                        <a:rPr lang="en-US"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(Berkshire &amp; North Hampshire)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440415127"/>
                  </a:ext>
                </a:extLst>
              </a:tr>
              <a:tr h="190500">
                <a:tc>
                  <a:txBody>
                    <a:bodyPr/>
                    <a:lstStyle/>
                    <a:p>
                      <a:pPr>
                        <a:lnSpc>
                          <a:spcPct val="107000"/>
                        </a:lnSpc>
                        <a:spcAft>
                          <a:spcPts val="800"/>
                        </a:spcAft>
                      </a:pPr>
                      <a:r>
                        <a:rPr lang="en-US"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(Berkshire &amp; North Hampshire)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8D4CC"/>
                    </a:solidFill>
                  </a:tcPr>
                </a:tc>
                <a:extLst>
                  <a:ext uri="{0D108BD9-81ED-4DB2-BD59-A6C34878D82A}">
                    <a16:rowId xmlns:a16="http://schemas.microsoft.com/office/drawing/2014/main" val="3698527423"/>
                  </a:ext>
                </a:extLst>
              </a:tr>
              <a:tr h="190500">
                <a:tc>
                  <a:txBody>
                    <a:bodyPr/>
                    <a:lstStyle/>
                    <a:p>
                      <a:pPr>
                        <a:lnSpc>
                          <a:spcPct val="107000"/>
                        </a:lnSpc>
                        <a:spcAft>
                          <a:spcPts val="800"/>
                        </a:spcAft>
                      </a:pPr>
                      <a:r>
                        <a:rPr lang="en-GB"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(Devon)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255131910"/>
                  </a:ext>
                </a:extLst>
              </a:tr>
              <a:tr h="190500">
                <a:tc>
                  <a:txBody>
                    <a:bodyPr/>
                    <a:lstStyle/>
                    <a:p>
                      <a:pPr>
                        <a:lnSpc>
                          <a:spcPct val="107000"/>
                        </a:lnSpc>
                        <a:spcAft>
                          <a:spcPts val="800"/>
                        </a:spcAft>
                      </a:pPr>
                      <a:r>
                        <a:rPr lang="en-GB"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(North Norfolk)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759983948"/>
                  </a:ext>
                </a:extLst>
              </a:tr>
              <a:tr h="190500">
                <a:tc>
                  <a:txBody>
                    <a:bodyPr/>
                    <a:lstStyle/>
                    <a:p>
                      <a:pPr>
                        <a:lnSpc>
                          <a:spcPct val="107000"/>
                        </a:lnSpc>
                        <a:spcAft>
                          <a:spcPts val="800"/>
                        </a:spcAft>
                      </a:pPr>
                      <a:r>
                        <a:rPr lang="en-GB"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(Salisbury)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028489534"/>
                  </a:ext>
                </a:extLst>
              </a:tr>
              <a:tr h="190500">
                <a:tc>
                  <a:txBody>
                    <a:bodyPr/>
                    <a:lstStyle/>
                    <a:p>
                      <a:pPr>
                        <a:lnSpc>
                          <a:spcPct val="107000"/>
                        </a:lnSpc>
                        <a:spcAft>
                          <a:spcPts val="8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(Somerset)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486769954"/>
                  </a:ext>
                </a:extLst>
              </a:tr>
              <a:tr h="190500">
                <a:tc>
                  <a:txBody>
                    <a:bodyPr/>
                    <a:lstStyle/>
                    <a:p>
                      <a:pPr>
                        <a:lnSpc>
                          <a:spcPct val="107000"/>
                        </a:lnSpc>
                        <a:spcAft>
                          <a:spcPts val="800"/>
                        </a:spcAft>
                      </a:pPr>
                      <a:r>
                        <a:rPr lang="en-US"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(Surrey &amp; East Hampshire)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3699178351"/>
                  </a:ext>
                </a:extLst>
              </a:tr>
              <a:tr h="190500">
                <a:tc>
                  <a:txBody>
                    <a:bodyPr/>
                    <a:lstStyle/>
                    <a:p>
                      <a:pPr>
                        <a:lnSpc>
                          <a:spcPct val="107000"/>
                        </a:lnSpc>
                        <a:spcAft>
                          <a:spcPts val="800"/>
                        </a:spcAft>
                      </a:pPr>
                      <a:r>
                        <a:rPr lang="en-GB"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(West Norfolk)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338180202"/>
                  </a:ext>
                </a:extLst>
              </a:tr>
              <a:tr h="190500">
                <a:tc>
                  <a:txBody>
                    <a:bodyPr/>
                    <a:lstStyle/>
                    <a:p>
                      <a:pPr>
                        <a:lnSpc>
                          <a:spcPct val="107000"/>
                        </a:lnSpc>
                        <a:spcAft>
                          <a:spcPts val="800"/>
                        </a:spcAft>
                      </a:pPr>
                      <a:r>
                        <a:rPr lang="en-GB"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Greatest Hits (West Sussex)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871870677"/>
                  </a:ext>
                </a:extLst>
              </a:tr>
              <a:tr h="190500">
                <a:tc>
                  <a:txBody>
                    <a:bodyPr/>
                    <a:lstStyle/>
                    <a:p>
                      <a:pPr>
                        <a:lnSpc>
                          <a:spcPct val="107000"/>
                        </a:lnSpc>
                        <a:spcAft>
                          <a:spcPts val="800"/>
                        </a:spcAft>
                      </a:pPr>
                      <a:r>
                        <a:rPr lang="en-GB"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Hits Radio (Bournemouth &amp; Poole)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2756033493"/>
                  </a:ext>
                </a:extLst>
              </a:tr>
              <a:tr h="190500">
                <a:tc>
                  <a:txBody>
                    <a:bodyPr/>
                    <a:lstStyle/>
                    <a:p>
                      <a:pPr>
                        <a:lnSpc>
                          <a:spcPct val="107000"/>
                        </a:lnSpc>
                        <a:spcAft>
                          <a:spcPts val="800"/>
                        </a:spcAft>
                      </a:pPr>
                      <a:r>
                        <a:rPr lang="en-GB" sz="11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Hits Radio (Bournemouth &amp; Poole)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rgbClr val="F8D4CC"/>
                    </a:solidFill>
                  </a:tcPr>
                </a:tc>
                <a:extLst>
                  <a:ext uri="{0D108BD9-81ED-4DB2-BD59-A6C34878D82A}">
                    <a16:rowId xmlns:a16="http://schemas.microsoft.com/office/drawing/2014/main" val="400488838"/>
                  </a:ext>
                </a:extLst>
              </a:tr>
            </a:tbl>
          </a:graphicData>
        </a:graphic>
      </p:graphicFrame>
      <p:graphicFrame>
        <p:nvGraphicFramePr>
          <p:cNvPr id="22" name="Table 21">
            <a:extLst>
              <a:ext uri="{FF2B5EF4-FFF2-40B4-BE49-F238E27FC236}">
                <a16:creationId xmlns:a16="http://schemas.microsoft.com/office/drawing/2014/main" id="{BC07441E-A33A-4881-A3A6-0BEF6CC9EE38}"/>
              </a:ext>
            </a:extLst>
          </p:cNvPr>
          <p:cNvGraphicFramePr>
            <a:graphicFrameLocks noGrp="1"/>
          </p:cNvGraphicFramePr>
          <p:nvPr>
            <p:extLst>
              <p:ext uri="{D42A27DB-BD31-4B8C-83A1-F6EECF244321}">
                <p14:modId xmlns:p14="http://schemas.microsoft.com/office/powerpoint/2010/main" val="2502695244"/>
              </p:ext>
            </p:extLst>
          </p:nvPr>
        </p:nvGraphicFramePr>
        <p:xfrm>
          <a:off x="4504184" y="9245747"/>
          <a:ext cx="1733829" cy="509988"/>
        </p:xfrm>
        <a:graphic>
          <a:graphicData uri="http://schemas.openxmlformats.org/drawingml/2006/table">
            <a:tbl>
              <a:tblPr>
                <a:tableStyleId>{21E4AEA4-8DFA-4A89-87EB-49C32662AFE0}</a:tableStyleId>
              </a:tblPr>
              <a:tblGrid>
                <a:gridCol w="1733829">
                  <a:extLst>
                    <a:ext uri="{9D8B030D-6E8A-4147-A177-3AD203B41FA5}">
                      <a16:colId xmlns:a16="http://schemas.microsoft.com/office/drawing/2014/main" val="3444886270"/>
                    </a:ext>
                  </a:extLst>
                </a:gridCol>
              </a:tblGrid>
              <a:tr h="171174">
                <a:tc>
                  <a:txBody>
                    <a:bodyPr/>
                    <a:lstStyle/>
                    <a:p>
                      <a:pPr algn="l" fontAlgn="b"/>
                      <a:r>
                        <a:rPr lang="en-GB" sz="1050" b="1" u="none" strike="noStrike" dirty="0">
                          <a:effectLst/>
                          <a:latin typeface="HelveticaNeueLT Std"/>
                        </a:rPr>
                        <a:t>ULSTER</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4135910549"/>
                  </a:ext>
                </a:extLst>
              </a:tr>
              <a:tr h="171174">
                <a:tc>
                  <a:txBody>
                    <a:bodyPr/>
                    <a:lstStyle/>
                    <a:p>
                      <a:pPr algn="l" fontAlgn="b"/>
                      <a:r>
                        <a:rPr lang="en-GB" sz="1050" u="none" strike="noStrike" dirty="0">
                          <a:effectLst/>
                          <a:latin typeface="Calibri" panose="020F0502020204030204" pitchFamily="34" charset="0"/>
                          <a:cs typeface="Calibri" panose="020F0502020204030204" pitchFamily="34" charset="0"/>
                        </a:rPr>
                        <a:t>Cool FM</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solidFill>
                      <a:srgbClr val="F8D4CC"/>
                    </a:solidFill>
                  </a:tcPr>
                </a:tc>
                <a:extLst>
                  <a:ext uri="{0D108BD9-81ED-4DB2-BD59-A6C34878D82A}">
                    <a16:rowId xmlns:a16="http://schemas.microsoft.com/office/drawing/2014/main" val="2759721952"/>
                  </a:ext>
                </a:extLst>
              </a:tr>
              <a:tr h="150633">
                <a:tc>
                  <a:txBody>
                    <a:bodyPr/>
                    <a:lstStyle/>
                    <a:p>
                      <a:pPr algn="l" fontAlgn="b"/>
                      <a:r>
                        <a:rPr lang="en-GB" sz="1050" u="none" strike="noStrike" dirty="0">
                          <a:effectLst/>
                          <a:latin typeface="Calibri" panose="020F0502020204030204" pitchFamily="34" charset="0"/>
                          <a:cs typeface="Calibri" panose="020F0502020204030204" pitchFamily="34" charset="0"/>
                        </a:rPr>
                        <a:t>Downtown Radio (DTR)</a:t>
                      </a:r>
                      <a:endParaRPr lang="en-GB" sz="105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solidFill>
                      <a:srgbClr val="F8D4CC"/>
                    </a:solidFill>
                  </a:tcPr>
                </a:tc>
                <a:extLst>
                  <a:ext uri="{0D108BD9-81ED-4DB2-BD59-A6C34878D82A}">
                    <a16:rowId xmlns:a16="http://schemas.microsoft.com/office/drawing/2014/main" val="3265036447"/>
                  </a:ext>
                </a:extLst>
              </a:tr>
            </a:tbl>
          </a:graphicData>
        </a:graphic>
      </p:graphicFrame>
      <p:graphicFrame>
        <p:nvGraphicFramePr>
          <p:cNvPr id="23" name="Table 22">
            <a:extLst>
              <a:ext uri="{FF2B5EF4-FFF2-40B4-BE49-F238E27FC236}">
                <a16:creationId xmlns:a16="http://schemas.microsoft.com/office/drawing/2014/main" id="{F841B074-6542-431A-A289-69E651B3455B}"/>
              </a:ext>
            </a:extLst>
          </p:cNvPr>
          <p:cNvGraphicFramePr>
            <a:graphicFrameLocks noGrp="1"/>
          </p:cNvGraphicFramePr>
          <p:nvPr>
            <p:extLst>
              <p:ext uri="{D42A27DB-BD31-4B8C-83A1-F6EECF244321}">
                <p14:modId xmlns:p14="http://schemas.microsoft.com/office/powerpoint/2010/main" val="400481967"/>
              </p:ext>
            </p:extLst>
          </p:nvPr>
        </p:nvGraphicFramePr>
        <p:xfrm>
          <a:off x="4484855" y="5888349"/>
          <a:ext cx="2285093" cy="3157393"/>
        </p:xfrm>
        <a:graphic>
          <a:graphicData uri="http://schemas.openxmlformats.org/drawingml/2006/table">
            <a:tbl>
              <a:tblPr>
                <a:tableStyleId>{21E4AEA4-8DFA-4A89-87EB-49C32662AFE0}</a:tableStyleId>
              </a:tblPr>
              <a:tblGrid>
                <a:gridCol w="2285093">
                  <a:extLst>
                    <a:ext uri="{9D8B030D-6E8A-4147-A177-3AD203B41FA5}">
                      <a16:colId xmlns:a16="http://schemas.microsoft.com/office/drawing/2014/main" val="2642442738"/>
                    </a:ext>
                  </a:extLst>
                </a:gridCol>
              </a:tblGrid>
              <a:tr h="190500">
                <a:tc>
                  <a:txBody>
                    <a:bodyPr/>
                    <a:lstStyle/>
                    <a:p>
                      <a:pPr algn="l" fontAlgn="b"/>
                      <a:r>
                        <a:rPr lang="en-GB" sz="1050" b="1" u="none" strike="noStrike" dirty="0">
                          <a:effectLst/>
                          <a:latin typeface="HelveticaNeueLT Std"/>
                        </a:rPr>
                        <a:t>WALES &amp; WEST</a:t>
                      </a:r>
                      <a:endParaRPr lang="en-GB" sz="1050" b="1" i="0" u="none" strike="noStrike" dirty="0">
                        <a:solidFill>
                          <a:srgbClr val="000000"/>
                        </a:solidFill>
                        <a:effectLst/>
                        <a:latin typeface="HelveticaNeueLT Std"/>
                      </a:endParaRPr>
                    </a:p>
                  </a:txBody>
                  <a:tcPr marL="7620" marR="7620" marT="7620" marB="0" anchor="b">
                    <a:solidFill>
                      <a:srgbClr val="F8D4CC"/>
                    </a:solidFill>
                  </a:tcPr>
                </a:tc>
                <a:extLst>
                  <a:ext uri="{0D108BD9-81ED-4DB2-BD59-A6C34878D82A}">
                    <a16:rowId xmlns:a16="http://schemas.microsoft.com/office/drawing/2014/main" val="1980142423"/>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Haven Radio</a:t>
                      </a:r>
                    </a:p>
                  </a:txBody>
                  <a:tcPr marL="9525" marR="9525" marT="9525" marB="0" anchor="b">
                    <a:solidFill>
                      <a:srgbClr val="F8D4CC"/>
                    </a:solidFill>
                  </a:tcPr>
                </a:tc>
                <a:extLst>
                  <a:ext uri="{0D108BD9-81ED-4DB2-BD59-A6C34878D82A}">
                    <a16:rowId xmlns:a16="http://schemas.microsoft.com/office/drawing/2014/main" val="624596261"/>
                  </a:ext>
                </a:extLst>
              </a:tr>
              <a:tr h="190500">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96.4 FM The Wave - Swansea</a:t>
                      </a:r>
                    </a:p>
                  </a:txBody>
                  <a:tcPr marL="9525" marR="9525" marT="9525" marB="0" anchor="b">
                    <a:solidFill>
                      <a:srgbClr val="F8D4CC"/>
                    </a:solidFill>
                  </a:tcPr>
                </a:tc>
                <a:extLst>
                  <a:ext uri="{0D108BD9-81ED-4DB2-BD59-A6C34878D82A}">
                    <a16:rowId xmlns:a16="http://schemas.microsoft.com/office/drawing/2014/main" val="2758145265"/>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Dragon Radio Wales</a:t>
                      </a:r>
                    </a:p>
                  </a:txBody>
                  <a:tcPr marL="9525" marR="9525" marT="9525" marB="0" anchor="b">
                    <a:solidFill>
                      <a:srgbClr val="F8D4CC"/>
                    </a:solidFill>
                  </a:tcPr>
                </a:tc>
                <a:extLst>
                  <a:ext uri="{0D108BD9-81ED-4DB2-BD59-A6C34878D82A}">
                    <a16:rowId xmlns:a16="http://schemas.microsoft.com/office/drawing/2014/main" val="2164916132"/>
                  </a:ext>
                </a:extLst>
              </a:tr>
              <a:tr h="190500">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Greatest Hits (Bristol &amp; Bath)</a:t>
                      </a:r>
                    </a:p>
                  </a:txBody>
                  <a:tcPr marL="9525" marR="9525" marT="9525" marB="0" anchor="b">
                    <a:solidFill>
                      <a:srgbClr val="F8D4CC"/>
                    </a:solidFill>
                  </a:tcPr>
                </a:tc>
                <a:extLst>
                  <a:ext uri="{0D108BD9-81ED-4DB2-BD59-A6C34878D82A}">
                    <a16:rowId xmlns:a16="http://schemas.microsoft.com/office/drawing/2014/main" val="3160085689"/>
                  </a:ext>
                </a:extLst>
              </a:tr>
              <a:tr h="190500">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Greatest Hits (Cornwall)</a:t>
                      </a:r>
                    </a:p>
                  </a:txBody>
                  <a:tcPr marL="9525" marR="9525" marT="9525" marB="0" anchor="b">
                    <a:solidFill>
                      <a:srgbClr val="F8D4CC"/>
                    </a:solidFill>
                  </a:tcPr>
                </a:tc>
                <a:extLst>
                  <a:ext uri="{0D108BD9-81ED-4DB2-BD59-A6C34878D82A}">
                    <a16:rowId xmlns:a16="http://schemas.microsoft.com/office/drawing/2014/main" val="288967607"/>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Greatest Hits (Dorset)</a:t>
                      </a:r>
                    </a:p>
                  </a:txBody>
                  <a:tcPr marL="9525" marR="9525" marT="9525" marB="0" anchor="b">
                    <a:solidFill>
                      <a:srgbClr val="F8D4CC"/>
                    </a:solidFill>
                  </a:tcPr>
                </a:tc>
                <a:extLst>
                  <a:ext uri="{0D108BD9-81ED-4DB2-BD59-A6C34878D82A}">
                    <a16:rowId xmlns:a16="http://schemas.microsoft.com/office/drawing/2014/main" val="2813506052"/>
                  </a:ext>
                </a:extLst>
              </a:tr>
              <a:tr h="190500">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Greatest Hits (Gloucestershire)</a:t>
                      </a:r>
                    </a:p>
                  </a:txBody>
                  <a:tcPr marL="9525" marR="9525" marT="9525" marB="0" anchor="b">
                    <a:solidFill>
                      <a:srgbClr val="F8D4CC"/>
                    </a:solidFill>
                  </a:tcPr>
                </a:tc>
                <a:extLst>
                  <a:ext uri="{0D108BD9-81ED-4DB2-BD59-A6C34878D82A}">
                    <a16:rowId xmlns:a16="http://schemas.microsoft.com/office/drawing/2014/main" val="1971442077"/>
                  </a:ext>
                </a:extLst>
              </a:tr>
              <a:tr h="299893">
                <a:tc>
                  <a:txBody>
                    <a:bodyPr/>
                    <a:lstStyle/>
                    <a:p>
                      <a:pPr algn="l" fontAlgn="ctr"/>
                      <a:r>
                        <a:rPr lang="en-GB" sz="1100" b="0" i="0" u="none" strike="noStrike" kern="1200">
                          <a:solidFill>
                            <a:srgbClr val="000000"/>
                          </a:solidFill>
                          <a:effectLst/>
                          <a:latin typeface="Calibri" panose="020F0502020204030204" pitchFamily="34" charset="0"/>
                          <a:ea typeface="+mn-ea"/>
                          <a:cs typeface="+mn-cs"/>
                        </a:rPr>
                        <a:t>Greatest Hits (Plymouth)</a:t>
                      </a:r>
                    </a:p>
                  </a:txBody>
                  <a:tcPr marL="9525" marR="9525" marT="9525" marB="0" anchor="ctr">
                    <a:solidFill>
                      <a:srgbClr val="F8D4CC"/>
                    </a:solidFill>
                  </a:tcPr>
                </a:tc>
                <a:extLst>
                  <a:ext uri="{0D108BD9-81ED-4DB2-BD59-A6C34878D82A}">
                    <a16:rowId xmlns:a16="http://schemas.microsoft.com/office/drawing/2014/main" val="3390612783"/>
                  </a:ext>
                </a:extLst>
              </a:tr>
              <a:tr h="190500">
                <a:tc>
                  <a:txBody>
                    <a:bodyPr/>
                    <a:lstStyle/>
                    <a:p>
                      <a:pPr algn="l" fontAlgn="b"/>
                      <a:r>
                        <a:rPr lang="en-US" sz="1100" b="0" i="0" u="none" strike="noStrike" kern="1200">
                          <a:solidFill>
                            <a:srgbClr val="000000"/>
                          </a:solidFill>
                          <a:effectLst/>
                          <a:latin typeface="Calibri" panose="020F0502020204030204" pitchFamily="34" charset="0"/>
                          <a:ea typeface="+mn-ea"/>
                          <a:cs typeface="+mn-cs"/>
                        </a:rPr>
                        <a:t>Greatest Hits Radio (South Coast)</a:t>
                      </a:r>
                    </a:p>
                  </a:txBody>
                  <a:tcPr marL="9525" marR="9525" marT="9525" marB="0" anchor="b">
                    <a:solidFill>
                      <a:srgbClr val="F8D4CC"/>
                    </a:solidFill>
                  </a:tcPr>
                </a:tc>
                <a:extLst>
                  <a:ext uri="{0D108BD9-81ED-4DB2-BD59-A6C34878D82A}">
                    <a16:rowId xmlns:a16="http://schemas.microsoft.com/office/drawing/2014/main" val="2685998232"/>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Greatest Hits (South Wales)</a:t>
                      </a:r>
                    </a:p>
                  </a:txBody>
                  <a:tcPr marL="9525" marR="9525" marT="9525" marB="0" anchor="b">
                    <a:solidFill>
                      <a:srgbClr val="F8D4CC"/>
                    </a:solidFill>
                  </a:tcPr>
                </a:tc>
                <a:extLst>
                  <a:ext uri="{0D108BD9-81ED-4DB2-BD59-A6C34878D82A}">
                    <a16:rowId xmlns:a16="http://schemas.microsoft.com/office/drawing/2014/main" val="2123514332"/>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Greatest Hits (Swindon)</a:t>
                      </a:r>
                    </a:p>
                  </a:txBody>
                  <a:tcPr marL="9525" marR="9525" marT="9525" marB="0" anchor="b">
                    <a:solidFill>
                      <a:srgbClr val="F8D4CC"/>
                    </a:solidFill>
                  </a:tcPr>
                </a:tc>
                <a:extLst>
                  <a:ext uri="{0D108BD9-81ED-4DB2-BD59-A6C34878D82A}">
                    <a16:rowId xmlns:a16="http://schemas.microsoft.com/office/drawing/2014/main" val="2682607874"/>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106.3 Bridge FM</a:t>
                      </a:r>
                    </a:p>
                  </a:txBody>
                  <a:tcPr marL="9525" marR="9525" marT="9525" marB="0" anchor="b">
                    <a:solidFill>
                      <a:srgbClr val="F8D4CC"/>
                    </a:solidFill>
                  </a:tcPr>
                </a:tc>
                <a:extLst>
                  <a:ext uri="{0D108BD9-81ED-4DB2-BD59-A6C34878D82A}">
                    <a16:rowId xmlns:a16="http://schemas.microsoft.com/office/drawing/2014/main" val="3032246738"/>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Kiss (West) </a:t>
                      </a:r>
                    </a:p>
                  </a:txBody>
                  <a:tcPr marL="9525" marR="9525" marT="9525" marB="0" anchor="b">
                    <a:solidFill>
                      <a:srgbClr val="F8D4CC"/>
                    </a:solidFill>
                  </a:tcPr>
                </a:tc>
                <a:extLst>
                  <a:ext uri="{0D108BD9-81ED-4DB2-BD59-A6C34878D82A}">
                    <a16:rowId xmlns:a16="http://schemas.microsoft.com/office/drawing/2014/main" val="473948109"/>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Radio Carmarthenshire</a:t>
                      </a:r>
                    </a:p>
                  </a:txBody>
                  <a:tcPr marL="9525" marR="9525" marT="9525" marB="0" anchor="b">
                    <a:solidFill>
                      <a:srgbClr val="F8D4CC"/>
                    </a:solidFill>
                  </a:tcPr>
                </a:tc>
                <a:extLst>
                  <a:ext uri="{0D108BD9-81ED-4DB2-BD59-A6C34878D82A}">
                    <a16:rowId xmlns:a16="http://schemas.microsoft.com/office/drawing/2014/main" val="3730899438"/>
                  </a:ext>
                </a:extLst>
              </a:tr>
              <a:tr h="190500">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Swansea Bay Radio</a:t>
                      </a:r>
                    </a:p>
                  </a:txBody>
                  <a:tcPr marL="9525" marR="9525" marT="9525" marB="0" anchor="b">
                    <a:solidFill>
                      <a:srgbClr val="F8D4CC"/>
                    </a:solidFill>
                  </a:tcPr>
                </a:tc>
                <a:extLst>
                  <a:ext uri="{0D108BD9-81ED-4DB2-BD59-A6C34878D82A}">
                    <a16:rowId xmlns:a16="http://schemas.microsoft.com/office/drawing/2014/main" val="710837334"/>
                  </a:ext>
                </a:extLst>
              </a:tr>
            </a:tbl>
          </a:graphicData>
        </a:graphic>
      </p:graphicFrame>
      <p:graphicFrame>
        <p:nvGraphicFramePr>
          <p:cNvPr id="24" name="Table 23">
            <a:extLst>
              <a:ext uri="{FF2B5EF4-FFF2-40B4-BE49-F238E27FC236}">
                <a16:creationId xmlns:a16="http://schemas.microsoft.com/office/drawing/2014/main" id="{D583002B-B41B-42BE-A765-3FBA17A78BF4}"/>
              </a:ext>
            </a:extLst>
          </p:cNvPr>
          <p:cNvGraphicFramePr>
            <a:graphicFrameLocks noGrp="1"/>
          </p:cNvGraphicFramePr>
          <p:nvPr>
            <p:extLst>
              <p:ext uri="{D42A27DB-BD31-4B8C-83A1-F6EECF244321}">
                <p14:modId xmlns:p14="http://schemas.microsoft.com/office/powerpoint/2010/main" val="2625739408"/>
              </p:ext>
            </p:extLst>
          </p:nvPr>
        </p:nvGraphicFramePr>
        <p:xfrm>
          <a:off x="1955486" y="6078293"/>
          <a:ext cx="2395764" cy="3737287"/>
        </p:xfrm>
        <a:graphic>
          <a:graphicData uri="http://schemas.openxmlformats.org/drawingml/2006/table">
            <a:tbl>
              <a:tblPr>
                <a:tableStyleId>{21E4AEA4-8DFA-4A89-87EB-49C32662AFE0}</a:tableStyleId>
              </a:tblPr>
              <a:tblGrid>
                <a:gridCol w="2395764">
                  <a:extLst>
                    <a:ext uri="{9D8B030D-6E8A-4147-A177-3AD203B41FA5}">
                      <a16:colId xmlns:a16="http://schemas.microsoft.com/office/drawing/2014/main" val="3753977096"/>
                    </a:ext>
                  </a:extLst>
                </a:gridCol>
              </a:tblGrid>
              <a:tr h="171705">
                <a:tc>
                  <a:txBody>
                    <a:bodyPr/>
                    <a:lstStyle/>
                    <a:p>
                      <a:pPr marL="0" algn="l" defTabSz="685800" rtl="0" eaLnBrk="1" fontAlgn="b" latinLnBrk="0" hangingPunct="1"/>
                      <a:r>
                        <a:rPr lang="en-GB" sz="1050" b="1" u="none" strike="noStrike" kern="1200" dirty="0">
                          <a:solidFill>
                            <a:schemeClr val="dk1"/>
                          </a:solidFill>
                          <a:effectLst/>
                          <a:latin typeface="HelveticaNeueLT Std"/>
                          <a:ea typeface="+mn-ea"/>
                          <a:cs typeface="+mn-cs"/>
                        </a:rPr>
                        <a:t>YORKSHIRE</a:t>
                      </a:r>
                    </a:p>
                  </a:txBody>
                  <a:tcPr marL="7620" marR="7620" marT="7620" marB="0" anchor="b">
                    <a:solidFill>
                      <a:srgbClr val="F8D4CC"/>
                    </a:solidFill>
                  </a:tcPr>
                </a:tc>
                <a:extLst>
                  <a:ext uri="{0D108BD9-81ED-4DB2-BD59-A6C34878D82A}">
                    <a16:rowId xmlns:a16="http://schemas.microsoft.com/office/drawing/2014/main" val="1192253219"/>
                  </a:ext>
                </a:extLst>
              </a:tr>
              <a:tr h="171705">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Greatest Hits (Barnsley)</a:t>
                      </a:r>
                    </a:p>
                  </a:txBody>
                  <a:tcPr marL="9525" marR="9525" marT="9525" marB="0" anchor="b">
                    <a:solidFill>
                      <a:srgbClr val="F8D4CC"/>
                    </a:solidFill>
                  </a:tcPr>
                </a:tc>
                <a:extLst>
                  <a:ext uri="{0D108BD9-81ED-4DB2-BD59-A6C34878D82A}">
                    <a16:rowId xmlns:a16="http://schemas.microsoft.com/office/drawing/2014/main" val="2416197710"/>
                  </a:ext>
                </a:extLst>
              </a:tr>
              <a:tr h="346469">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Radio</a:t>
                      </a:r>
                    </a:p>
                    <a:p>
                      <a:pPr algn="l" fontAlgn="b"/>
                      <a:r>
                        <a:rPr lang="en-US" sz="1050" b="0" i="0" u="none" strike="noStrike" kern="1200" dirty="0">
                          <a:solidFill>
                            <a:srgbClr val="000000"/>
                          </a:solidFill>
                          <a:effectLst/>
                          <a:latin typeface="Calibri" panose="020F0502020204030204" pitchFamily="34" charset="0"/>
                          <a:ea typeface="+mn-ea"/>
                          <a:cs typeface="+mn-cs"/>
                        </a:rPr>
                        <a:t>(Bradford &amp; West Yorkshire)</a:t>
                      </a:r>
                    </a:p>
                  </a:txBody>
                  <a:tcPr marL="9525" marR="9525" marT="9525" marB="0" anchor="b">
                    <a:solidFill>
                      <a:srgbClr val="F8D4CC"/>
                    </a:solidFill>
                  </a:tcPr>
                </a:tc>
                <a:extLst>
                  <a:ext uri="{0D108BD9-81ED-4DB2-BD59-A6C34878D82A}">
                    <a16:rowId xmlns:a16="http://schemas.microsoft.com/office/drawing/2014/main" val="2028274882"/>
                  </a:ext>
                </a:extLst>
              </a:tr>
              <a:tr h="171705">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a:t>
                      </a:r>
                    </a:p>
                    <a:p>
                      <a:pPr algn="l" fontAlgn="b"/>
                      <a:r>
                        <a:rPr lang="en-US" sz="1050" b="0" i="0" u="none" strike="noStrike" kern="1200" dirty="0">
                          <a:solidFill>
                            <a:srgbClr val="000000"/>
                          </a:solidFill>
                          <a:effectLst/>
                          <a:latin typeface="Calibri" panose="020F0502020204030204" pitchFamily="34" charset="0"/>
                          <a:ea typeface="+mn-ea"/>
                          <a:cs typeface="+mn-cs"/>
                        </a:rPr>
                        <a:t>(Harrogate &amp; Yorkshire Dales)</a:t>
                      </a:r>
                    </a:p>
                  </a:txBody>
                  <a:tcPr marL="9525" marR="9525" marT="9525" marB="0" anchor="b">
                    <a:solidFill>
                      <a:srgbClr val="F8D4CC"/>
                    </a:solidFill>
                  </a:tcPr>
                </a:tc>
                <a:extLst>
                  <a:ext uri="{0D108BD9-81ED-4DB2-BD59-A6C34878D82A}">
                    <a16:rowId xmlns:a16="http://schemas.microsoft.com/office/drawing/2014/main" val="1008641641"/>
                  </a:ext>
                </a:extLst>
              </a:tr>
              <a:tr h="171705">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Radio</a:t>
                      </a:r>
                    </a:p>
                    <a:p>
                      <a:pPr algn="l" fontAlgn="b"/>
                      <a:r>
                        <a:rPr lang="en-US" sz="1050" b="0" i="0" u="none" strike="noStrike" kern="1200" dirty="0">
                          <a:solidFill>
                            <a:srgbClr val="000000"/>
                          </a:solidFill>
                          <a:effectLst/>
                          <a:latin typeface="Calibri" panose="020F0502020204030204" pitchFamily="34" charset="0"/>
                          <a:ea typeface="+mn-ea"/>
                          <a:cs typeface="+mn-cs"/>
                        </a:rPr>
                        <a:t>(Hull and East Yorkshire)</a:t>
                      </a:r>
                    </a:p>
                  </a:txBody>
                  <a:tcPr marL="9525" marR="9525" marT="9525" marB="0" anchor="b">
                    <a:solidFill>
                      <a:srgbClr val="F8D4CC"/>
                    </a:solidFill>
                  </a:tcPr>
                </a:tc>
                <a:extLst>
                  <a:ext uri="{0D108BD9-81ED-4DB2-BD59-A6C34878D82A}">
                    <a16:rowId xmlns:a16="http://schemas.microsoft.com/office/drawing/2014/main" val="3050555918"/>
                  </a:ext>
                </a:extLst>
              </a:tr>
              <a:tr h="322697">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Radio (Lincolnshire Grimsby Stamford &amp; Rutland)</a:t>
                      </a:r>
                    </a:p>
                  </a:txBody>
                  <a:tcPr marL="9525" marR="9525" marT="9525" marB="0" anchor="b">
                    <a:solidFill>
                      <a:srgbClr val="F8D4CC"/>
                    </a:solidFill>
                  </a:tcPr>
                </a:tc>
                <a:extLst>
                  <a:ext uri="{0D108BD9-81ED-4DB2-BD59-A6C34878D82A}">
                    <a16:rowId xmlns:a16="http://schemas.microsoft.com/office/drawing/2014/main" val="3708863106"/>
                  </a:ext>
                </a:extLst>
              </a:tr>
              <a:tr h="169958">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Greatest Hits (Doncaster)</a:t>
                      </a:r>
                    </a:p>
                  </a:txBody>
                  <a:tcPr marL="9525" marR="9525" marT="9525" marB="0" anchor="b">
                    <a:solidFill>
                      <a:srgbClr val="F8D4CC"/>
                    </a:solidFill>
                  </a:tcPr>
                </a:tc>
                <a:extLst>
                  <a:ext uri="{0D108BD9-81ED-4DB2-BD59-A6C34878D82A}">
                    <a16:rowId xmlns:a16="http://schemas.microsoft.com/office/drawing/2014/main" val="350926568"/>
                  </a:ext>
                </a:extLst>
              </a:tr>
              <a:tr h="171705">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(Leeds &amp; West Yorkshire)</a:t>
                      </a:r>
                    </a:p>
                  </a:txBody>
                  <a:tcPr marL="9525" marR="9525" marT="9525" marB="0" anchor="b">
                    <a:solidFill>
                      <a:srgbClr val="F8D4CC"/>
                    </a:solidFill>
                  </a:tcPr>
                </a:tc>
                <a:extLst>
                  <a:ext uri="{0D108BD9-81ED-4DB2-BD59-A6C34878D82A}">
                    <a16:rowId xmlns:a16="http://schemas.microsoft.com/office/drawing/2014/main" val="3272972608"/>
                  </a:ext>
                </a:extLst>
              </a:tr>
              <a:tr h="171705">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Greatest Hits (Norwich)</a:t>
                      </a:r>
                    </a:p>
                  </a:txBody>
                  <a:tcPr marL="9525" marR="9525" marT="9525" marB="0" anchor="b">
                    <a:solidFill>
                      <a:srgbClr val="F8D4CC"/>
                    </a:solidFill>
                  </a:tcPr>
                </a:tc>
                <a:extLst>
                  <a:ext uri="{0D108BD9-81ED-4DB2-BD59-A6C34878D82A}">
                    <a16:rowId xmlns:a16="http://schemas.microsoft.com/office/drawing/2014/main" val="811459971"/>
                  </a:ext>
                </a:extLst>
              </a:tr>
              <a:tr h="171705">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Greatest Hits (Rotherham)</a:t>
                      </a:r>
                    </a:p>
                  </a:txBody>
                  <a:tcPr marL="9525" marR="9525" marT="9525" marB="0" anchor="b">
                    <a:solidFill>
                      <a:srgbClr val="F8D4CC"/>
                    </a:solidFill>
                  </a:tcPr>
                </a:tc>
                <a:extLst>
                  <a:ext uri="{0D108BD9-81ED-4DB2-BD59-A6C34878D82A}">
                    <a16:rowId xmlns:a16="http://schemas.microsoft.com/office/drawing/2014/main" val="1580389616"/>
                  </a:ext>
                </a:extLst>
              </a:tr>
              <a:tr h="171705">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Greatest Hits (South Yorkshire)</a:t>
                      </a:r>
                    </a:p>
                  </a:txBody>
                  <a:tcPr marL="9525" marR="9525" marT="9525" marB="0" anchor="b">
                    <a:solidFill>
                      <a:srgbClr val="F8D4CC"/>
                    </a:solidFill>
                  </a:tcPr>
                </a:tc>
                <a:extLst>
                  <a:ext uri="{0D108BD9-81ED-4DB2-BD59-A6C34878D82A}">
                    <a16:rowId xmlns:a16="http://schemas.microsoft.com/office/drawing/2014/main" val="2151930054"/>
                  </a:ext>
                </a:extLst>
              </a:tr>
              <a:tr h="171705">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Greatest Hits (Wakefield)</a:t>
                      </a:r>
                    </a:p>
                  </a:txBody>
                  <a:tcPr marL="9525" marR="9525" marT="9525" marB="0" anchor="b">
                    <a:solidFill>
                      <a:srgbClr val="F8D4CC"/>
                    </a:solidFill>
                  </a:tcPr>
                </a:tc>
                <a:extLst>
                  <a:ext uri="{0D108BD9-81ED-4DB2-BD59-A6C34878D82A}">
                    <a16:rowId xmlns:a16="http://schemas.microsoft.com/office/drawing/2014/main" val="1349972817"/>
                  </a:ext>
                </a:extLst>
              </a:tr>
              <a:tr h="171705">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Greatest Hits (West Sussex)</a:t>
                      </a:r>
                    </a:p>
                  </a:txBody>
                  <a:tcPr marL="9525" marR="9525" marT="9525" marB="0" anchor="b">
                    <a:solidFill>
                      <a:srgbClr val="F8D4CC"/>
                    </a:solidFill>
                  </a:tcPr>
                </a:tc>
                <a:extLst>
                  <a:ext uri="{0D108BD9-81ED-4DB2-BD59-A6C34878D82A}">
                    <a16:rowId xmlns:a16="http://schemas.microsoft.com/office/drawing/2014/main" val="2995242950"/>
                  </a:ext>
                </a:extLst>
              </a:tr>
              <a:tr h="171705">
                <a:tc>
                  <a:txBody>
                    <a:bodyPr/>
                    <a:lstStyle/>
                    <a:p>
                      <a:pPr algn="l" fontAlgn="b"/>
                      <a:r>
                        <a:rPr lang="en-US" sz="1050" b="0" i="0" u="none" strike="noStrike" kern="1200" dirty="0">
                          <a:solidFill>
                            <a:srgbClr val="000000"/>
                          </a:solidFill>
                          <a:effectLst/>
                          <a:latin typeface="Calibri" panose="020F0502020204030204" pitchFamily="34" charset="0"/>
                          <a:ea typeface="+mn-ea"/>
                          <a:cs typeface="+mn-cs"/>
                        </a:rPr>
                        <a:t>Greatest Hits (York &amp; North Yorkshire)</a:t>
                      </a:r>
                    </a:p>
                  </a:txBody>
                  <a:tcPr marL="9525" marR="9525" marT="9525" marB="0" anchor="b">
                    <a:solidFill>
                      <a:srgbClr val="F8D4CC"/>
                    </a:solidFill>
                  </a:tcPr>
                </a:tc>
                <a:extLst>
                  <a:ext uri="{0D108BD9-81ED-4DB2-BD59-A6C34878D82A}">
                    <a16:rowId xmlns:a16="http://schemas.microsoft.com/office/drawing/2014/main" val="1718156223"/>
                  </a:ext>
                </a:extLst>
              </a:tr>
              <a:tr h="171705">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Greatest Hits (Yorkshire Coast)</a:t>
                      </a:r>
                    </a:p>
                  </a:txBody>
                  <a:tcPr marL="9525" marR="9525" marT="9525" marB="0" anchor="b">
                    <a:solidFill>
                      <a:srgbClr val="F8D4CC"/>
                    </a:solidFill>
                  </a:tcPr>
                </a:tc>
                <a:extLst>
                  <a:ext uri="{0D108BD9-81ED-4DB2-BD59-A6C34878D82A}">
                    <a16:rowId xmlns:a16="http://schemas.microsoft.com/office/drawing/2014/main" val="1582597764"/>
                  </a:ext>
                </a:extLst>
              </a:tr>
              <a:tr h="171705">
                <a:tc>
                  <a:txBody>
                    <a:bodyPr/>
                    <a:lstStyle/>
                    <a:p>
                      <a:pPr algn="l" fontAlgn="b"/>
                      <a:r>
                        <a:rPr lang="en-GB" sz="1050" b="0" i="0" u="none" strike="noStrike" kern="1200">
                          <a:solidFill>
                            <a:srgbClr val="000000"/>
                          </a:solidFill>
                          <a:effectLst/>
                          <a:latin typeface="Calibri" panose="020F0502020204030204" pitchFamily="34" charset="0"/>
                          <a:ea typeface="+mn-ea"/>
                          <a:cs typeface="+mn-cs"/>
                        </a:rPr>
                        <a:t>Hallam FM</a:t>
                      </a:r>
                    </a:p>
                  </a:txBody>
                  <a:tcPr marL="9525" marR="9525" marT="9525" marB="0" anchor="b">
                    <a:solidFill>
                      <a:srgbClr val="F8D4CC"/>
                    </a:solidFill>
                  </a:tcPr>
                </a:tc>
                <a:extLst>
                  <a:ext uri="{0D108BD9-81ED-4DB2-BD59-A6C34878D82A}">
                    <a16:rowId xmlns:a16="http://schemas.microsoft.com/office/drawing/2014/main" val="3221423257"/>
                  </a:ext>
                </a:extLst>
              </a:tr>
              <a:tr h="171705">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Pulse 1</a:t>
                      </a:r>
                    </a:p>
                  </a:txBody>
                  <a:tcPr marL="9525" marR="9525" marT="9525" marB="0" anchor="b">
                    <a:solidFill>
                      <a:srgbClr val="F8D4CC"/>
                    </a:solidFill>
                  </a:tcPr>
                </a:tc>
                <a:extLst>
                  <a:ext uri="{0D108BD9-81ED-4DB2-BD59-A6C34878D82A}">
                    <a16:rowId xmlns:a16="http://schemas.microsoft.com/office/drawing/2014/main" val="998399179"/>
                  </a:ext>
                </a:extLst>
              </a:tr>
              <a:tr h="171705">
                <a:tc>
                  <a:txBody>
                    <a:bodyPr/>
                    <a:lstStyle/>
                    <a:p>
                      <a:pPr algn="l" fontAlgn="b"/>
                      <a:r>
                        <a:rPr lang="en-GB" sz="1050" b="0" i="0" u="none" strike="noStrike" kern="1200" dirty="0">
                          <a:solidFill>
                            <a:srgbClr val="000000"/>
                          </a:solidFill>
                          <a:effectLst/>
                          <a:latin typeface="Calibri" panose="020F0502020204030204" pitchFamily="34" charset="0"/>
                          <a:ea typeface="+mn-ea"/>
                          <a:cs typeface="+mn-cs"/>
                        </a:rPr>
                        <a:t>Viking FM</a:t>
                      </a:r>
                    </a:p>
                  </a:txBody>
                  <a:tcPr marL="9525" marR="9525" marT="9525" marB="0" anchor="b">
                    <a:solidFill>
                      <a:srgbClr val="F8D4CC"/>
                    </a:solidFill>
                  </a:tcPr>
                </a:tc>
                <a:extLst>
                  <a:ext uri="{0D108BD9-81ED-4DB2-BD59-A6C34878D82A}">
                    <a16:rowId xmlns:a16="http://schemas.microsoft.com/office/drawing/2014/main" val="2081380610"/>
                  </a:ext>
                </a:extLst>
              </a:tr>
            </a:tbl>
          </a:graphicData>
        </a:graphic>
      </p:graphicFrame>
      <p:pic>
        <p:nvPicPr>
          <p:cNvPr id="15" name="Picture 14">
            <a:extLst>
              <a:ext uri="{FF2B5EF4-FFF2-40B4-BE49-F238E27FC236}">
                <a16:creationId xmlns:a16="http://schemas.microsoft.com/office/drawing/2014/main" id="{536D4F07-4C52-4530-A70B-E8B494CFAA00}"/>
              </a:ext>
            </a:extLst>
          </p:cNvPr>
          <p:cNvPicPr>
            <a:picLocks noChangeAspect="1"/>
          </p:cNvPicPr>
          <p:nvPr/>
        </p:nvPicPr>
        <p:blipFill rotWithShape="1">
          <a:blip r:embed="rId2">
            <a:extLst>
              <a:ext uri="{28A0092B-C50C-407E-A947-70E740481C1C}">
                <a14:useLocalDpi xmlns:a14="http://schemas.microsoft.com/office/drawing/2010/main" val="0"/>
              </a:ext>
            </a:extLst>
          </a:blip>
          <a:srcRect b="32030"/>
          <a:stretch/>
        </p:blipFill>
        <p:spPr>
          <a:xfrm>
            <a:off x="4476136" y="78471"/>
            <a:ext cx="2276758" cy="458740"/>
          </a:xfrm>
          <a:prstGeom prst="rect">
            <a:avLst/>
          </a:prstGeom>
        </p:spPr>
      </p:pic>
    </p:spTree>
    <p:extLst>
      <p:ext uri="{BB962C8B-B14F-4D97-AF65-F5344CB8AC3E}">
        <p14:creationId xmlns:p14="http://schemas.microsoft.com/office/powerpoint/2010/main" val="97452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6DE0-F687-4F66-B49A-68CA8FD4749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5184F3C-C816-4E22-A6E4-67299266C095}"/>
              </a:ext>
            </a:extLst>
          </p:cNvPr>
          <p:cNvSpPr>
            <a:spLocks noGrp="1"/>
          </p:cNvSpPr>
          <p:nvPr>
            <p:ph idx="1"/>
          </p:nvPr>
        </p:nvSpPr>
        <p:spPr/>
        <p:txBody>
          <a:bodyPr/>
          <a:lstStyle/>
          <a:p>
            <a:endParaRPr lang="en-GB" dirty="0"/>
          </a:p>
        </p:txBody>
      </p:sp>
      <p:grpSp>
        <p:nvGrpSpPr>
          <p:cNvPr id="4" name="Group 3">
            <a:extLst>
              <a:ext uri="{FF2B5EF4-FFF2-40B4-BE49-F238E27FC236}">
                <a16:creationId xmlns:a16="http://schemas.microsoft.com/office/drawing/2014/main" id="{68C5B8C5-769F-46C3-953D-0A64EF0974AB}"/>
              </a:ext>
            </a:extLst>
          </p:cNvPr>
          <p:cNvGrpSpPr/>
          <p:nvPr/>
        </p:nvGrpSpPr>
        <p:grpSpPr>
          <a:xfrm>
            <a:off x="-1398448" y="-121920"/>
            <a:ext cx="8256448" cy="10039589"/>
            <a:chOff x="472284" y="-513761"/>
            <a:chExt cx="9060923" cy="10688954"/>
          </a:xfrm>
        </p:grpSpPr>
        <p:pic>
          <p:nvPicPr>
            <p:cNvPr id="5" name="Picture 4">
              <a:extLst>
                <a:ext uri="{FF2B5EF4-FFF2-40B4-BE49-F238E27FC236}">
                  <a16:creationId xmlns:a16="http://schemas.microsoft.com/office/drawing/2014/main" id="{A59D6378-465A-4BE0-9C76-529CCC0D69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3813" y="-513761"/>
              <a:ext cx="7559394" cy="10688954"/>
            </a:xfrm>
            <a:prstGeom prst="rect">
              <a:avLst/>
            </a:prstGeom>
          </p:spPr>
        </p:pic>
        <p:sp>
          <p:nvSpPr>
            <p:cNvPr id="6" name="Oval 5">
              <a:extLst>
                <a:ext uri="{FF2B5EF4-FFF2-40B4-BE49-F238E27FC236}">
                  <a16:creationId xmlns:a16="http://schemas.microsoft.com/office/drawing/2014/main" id="{8A049D86-2879-4174-9815-AFAF482076DC}"/>
                </a:ext>
              </a:extLst>
            </p:cNvPr>
            <p:cNvSpPr/>
            <p:nvPr/>
          </p:nvSpPr>
          <p:spPr>
            <a:xfrm>
              <a:off x="472284" y="1629124"/>
              <a:ext cx="7150991" cy="692838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9" name="Oval 8">
            <a:extLst>
              <a:ext uri="{FF2B5EF4-FFF2-40B4-BE49-F238E27FC236}">
                <a16:creationId xmlns:a16="http://schemas.microsoft.com/office/drawing/2014/main" id="{7920B94D-13E0-4BF4-BC43-E3480BC9032A}"/>
              </a:ext>
            </a:extLst>
          </p:cNvPr>
          <p:cNvSpPr/>
          <p:nvPr/>
        </p:nvSpPr>
        <p:spPr>
          <a:xfrm>
            <a:off x="-1631633" y="1653293"/>
            <a:ext cx="6982460" cy="698246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Text Box 2">
            <a:extLst>
              <a:ext uri="{FF2B5EF4-FFF2-40B4-BE49-F238E27FC236}">
                <a16:creationId xmlns:a16="http://schemas.microsoft.com/office/drawing/2014/main" id="{BFC8DF26-903C-4651-BED6-A214A5F93D3F}"/>
              </a:ext>
            </a:extLst>
          </p:cNvPr>
          <p:cNvSpPr txBox="1">
            <a:spLocks noChangeArrowheads="1"/>
          </p:cNvSpPr>
          <p:nvPr/>
        </p:nvSpPr>
        <p:spPr bwMode="auto">
          <a:xfrm>
            <a:off x="-1" y="0"/>
            <a:ext cx="6982461" cy="1458386"/>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Bef>
                <a:spcPts val="1200"/>
              </a:spcBef>
              <a:spcAft>
                <a:spcPts val="800"/>
              </a:spcAft>
            </a:pPr>
            <a:r>
              <a:rPr lang="en-US" sz="5000" b="1" cap="all" dirty="0">
                <a:solidFill>
                  <a:srgbClr val="FFFFFF"/>
                </a:solidFill>
                <a:effectLst>
                  <a:outerShdw blurRad="50800" dist="12700" dir="5400000" sx="0" sy="0" algn="ctr">
                    <a:srgbClr val="000000">
                      <a:alpha val="15000"/>
                    </a:srgbClr>
                  </a:outerShdw>
                </a:effectLst>
                <a:latin typeface="HelveticaNeueLT Std"/>
                <a:ea typeface="Calibri" panose="020F0502020204030204" pitchFamily="34" charset="0"/>
                <a:cs typeface="Open Sans Extrabold"/>
              </a:rPr>
              <a:t> FAQ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54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A3E51-ED40-4B79-9B0D-BE8A5A28AE0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906000"/>
          </a:xfrm>
          <a:prstGeom prst="rect">
            <a:avLst/>
          </a:prstGeom>
          <a:ln>
            <a:noFill/>
          </a:ln>
          <a:extLst>
            <a:ext uri="{53640926-AAD7-44D8-BBD7-CCE9431645EC}">
              <a14:shadowObscured xmlns:a14="http://schemas.microsoft.com/office/drawing/2010/main"/>
            </a:ext>
          </a:extLst>
        </p:spPr>
      </p:pic>
      <p:sp>
        <p:nvSpPr>
          <p:cNvPr id="4" name="Text Box 2">
            <a:extLst>
              <a:ext uri="{FF2B5EF4-FFF2-40B4-BE49-F238E27FC236}">
                <a16:creationId xmlns:a16="http://schemas.microsoft.com/office/drawing/2014/main" id="{11AFA79A-4E25-4C84-BAC9-159F9A6175ED}"/>
              </a:ext>
            </a:extLst>
          </p:cNvPr>
          <p:cNvSpPr txBox="1">
            <a:spLocks noChangeArrowheads="1"/>
          </p:cNvSpPr>
          <p:nvPr/>
        </p:nvSpPr>
        <p:spPr bwMode="auto">
          <a:xfrm>
            <a:off x="263128" y="1415901"/>
            <a:ext cx="6459855" cy="6909584"/>
          </a:xfrm>
          <a:prstGeom prst="rect">
            <a:avLst/>
          </a:prstGeom>
          <a:noFill/>
          <a:ln w="9525">
            <a:noFill/>
            <a:miter lim="800000"/>
            <a:headEnd/>
            <a:tailEnd/>
          </a:ln>
        </p:spPr>
        <p:txBody>
          <a:bodyPr rot="0" vert="horz" wrap="square" lIns="91440" tIns="45720" rIns="91440" bIns="45720" anchor="t" anchorCtr="0">
            <a:spAutoFit/>
          </a:bodyPr>
          <a:lstStyle/>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Can I buy specific stations?</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No, but you can exclude Scotland, Northern Ireland and/or Wales. Creative can be split by station.*</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Can I book day/time specific?</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Yes, GTN is very flexible and you can book specific days, time slot, and you can also tailor your creative to specific stations for narrowcast targeting. *</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Is there a minimum budget?</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We sell based on All Adult Impacts and our airtime is grouped to give you a share of all the commercial radio stations in the UK, therefore there may be a minimum amount that will allow you to purchase GTN but we work with budgets of all sizes and requirements.</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Can we use Barter to buy GTN?</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No, we do not own any of our radio stations therefore we are unable to barter any airtime.</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effectLst/>
                <a:latin typeface="HelveticaNeueLT Std"/>
                <a:ea typeface="Calibri" panose="020F0502020204030204" pitchFamily="34" charset="0"/>
                <a:cs typeface="Open Sans"/>
              </a:rPr>
              <a:t>Q: Can we top and tail the Traffic &amp; Travel or Entertainment News?</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No, our USP is our ad is solus and placed directly next to Traffic &amp; Travel/Entertainment News content. Also, the advertising messaging is played out at either the beginning or the end of the content/bulletin depending on which station and/or what daypart.</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b="1" dirty="0">
                <a:solidFill>
                  <a:srgbClr val="FF0000"/>
                </a:solidFill>
                <a:latin typeface="HelveticaNeueLT Std"/>
                <a:ea typeface="Calibri" panose="020F0502020204030204" pitchFamily="34" charset="0"/>
                <a:cs typeface="Open Sans"/>
              </a:rPr>
              <a:t>Q</a:t>
            </a:r>
            <a:r>
              <a:rPr lang="en-AU" sz="1200" b="1" dirty="0">
                <a:solidFill>
                  <a:srgbClr val="FF0000"/>
                </a:solidFill>
                <a:effectLst/>
                <a:latin typeface="HelveticaNeueLT Std"/>
                <a:ea typeface="Calibri" panose="020F0502020204030204" pitchFamily="34" charset="0"/>
                <a:cs typeface="Open Sans"/>
              </a:rPr>
              <a:t>: Can I sponsor Network Drive and/or Entertainment News?</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200" dirty="0">
                <a:effectLst/>
                <a:latin typeface="HelveticaNeueLT Std"/>
                <a:ea typeface="Calibri" panose="020F0502020204030204" pitchFamily="34" charset="0"/>
                <a:cs typeface="Open Sans"/>
              </a:rPr>
              <a:t>A: Using us to advertise is an alternative to choosing one                                                                   station or group and sponsoring their content. This gives                                                                   you greater reach and aligns your brand with many                                                                      stations rather than a specific station’s listenership.</a:t>
            </a:r>
            <a:endParaRPr lang="en-GB" sz="1100" dirty="0">
              <a:effectLst/>
              <a:latin typeface="HelveticaNeueLT Std"/>
              <a:ea typeface="Calibri" panose="020F0502020204030204" pitchFamily="34" charset="0"/>
              <a:cs typeface="Times New Roman" panose="02020603050405020304" pitchFamily="18" charset="0"/>
            </a:endParaRPr>
          </a:p>
          <a:p>
            <a:pPr>
              <a:spcBef>
                <a:spcPts val="600"/>
              </a:spcBef>
              <a:spcAft>
                <a:spcPts val="1200"/>
              </a:spcAft>
            </a:pPr>
            <a:r>
              <a:rPr lang="en-A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D0ED8A4A-28E8-4EE7-80EE-614F62FB4417}"/>
              </a:ext>
            </a:extLst>
          </p:cNvPr>
          <p:cNvSpPr txBox="1">
            <a:spLocks noChangeArrowheads="1"/>
          </p:cNvSpPr>
          <p:nvPr/>
        </p:nvSpPr>
        <p:spPr bwMode="auto">
          <a:xfrm>
            <a:off x="263128" y="7990205"/>
            <a:ext cx="1729740" cy="3352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a:t>
            </a:r>
            <a:r>
              <a:rPr lang="en-AU" sz="800" i="1" dirty="0">
                <a:effectLst/>
                <a:latin typeface="HelveticaNeueLT Std"/>
                <a:ea typeface="Calibri" panose="020F0502020204030204" pitchFamily="34" charset="0"/>
                <a:cs typeface="Open Sans"/>
              </a:rPr>
              <a:t>Additional costs apply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D0F49AE3-889B-4A40-9095-D49524C86909}"/>
              </a:ext>
            </a:extLst>
          </p:cNvPr>
          <p:cNvSpPr txBox="1">
            <a:spLocks noChangeArrowheads="1"/>
          </p:cNvSpPr>
          <p:nvPr/>
        </p:nvSpPr>
        <p:spPr bwMode="auto">
          <a:xfrm>
            <a:off x="3786664" y="7812405"/>
            <a:ext cx="2971800" cy="2266950"/>
          </a:xfrm>
          <a:prstGeom prst="rect">
            <a:avLst/>
          </a:prstGeom>
          <a:noFill/>
          <a:ln w="9525">
            <a:noFill/>
            <a:miter lim="800000"/>
            <a:headEnd/>
            <a:tailEnd/>
          </a:ln>
        </p:spPr>
        <p:txBody>
          <a:bodyPr rot="0" vert="horz" wrap="square" lIns="91440" tIns="45720" rIns="91440" bIns="45720" anchor="t" anchorCtr="0">
            <a:noAutofit/>
          </a:bodyPr>
          <a:lstStyle/>
          <a:p>
            <a:pPr algn="ctr">
              <a:lnSpc>
                <a:spcPts val="8000"/>
              </a:lnSpc>
              <a:spcAft>
                <a:spcPts val="600"/>
              </a:spcAft>
            </a:pPr>
            <a:r>
              <a:rPr lang="en-US" sz="8000" b="1" cap="all" dirty="0">
                <a:ln>
                  <a:noFill/>
                </a:ln>
                <a:solidFill>
                  <a:srgbClr val="FFFFFF"/>
                </a:solidFill>
                <a:effectLst/>
                <a:latin typeface="Open Sans"/>
                <a:ea typeface="Calibri" panose="020F0502020204030204" pitchFamily="34" charset="0"/>
                <a:cs typeface="Minion Pro"/>
              </a:rPr>
              <a:t>20.6</a:t>
            </a:r>
            <a:endParaRPr lang="en-GB" sz="1200" dirty="0">
              <a:solidFill>
                <a:srgbClr val="000000"/>
              </a:solidFill>
              <a:effectLst/>
              <a:latin typeface="Minion Pro"/>
              <a:ea typeface="Calibri" panose="020F0502020204030204" pitchFamily="34" charset="0"/>
              <a:cs typeface="Minion Pro"/>
            </a:endParaRPr>
          </a:p>
          <a:p>
            <a:pPr algn="ctr">
              <a:lnSpc>
                <a:spcPct val="107000"/>
              </a:lnSpc>
              <a:spcAft>
                <a:spcPts val="600"/>
              </a:spcAft>
            </a:pPr>
            <a:r>
              <a:rPr lang="en-AU" sz="1200" b="1" cap="all" dirty="0">
                <a:ln>
                  <a:noFill/>
                </a:ln>
                <a:solidFill>
                  <a:srgbClr val="FFFFFF"/>
                </a:solidFill>
                <a:effectLst/>
                <a:latin typeface="Open Sans"/>
                <a:ea typeface="Calibri" panose="020F0502020204030204" pitchFamily="34" charset="0"/>
                <a:cs typeface="Times New Roman" panose="02020603050405020304" pitchFamily="18" charset="0"/>
              </a:rPr>
              <a:t>hours of live radio are consumed on average each week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AU" sz="800" i="1" dirty="0">
                <a:ln>
                  <a:noFill/>
                </a:ln>
                <a:solidFill>
                  <a:srgbClr val="FFFFFF"/>
                </a:solidFill>
                <a:effectLst/>
                <a:latin typeface="Open Sans"/>
                <a:ea typeface="Calibri" panose="020F0502020204030204" pitchFamily="34" charset="0"/>
                <a:cs typeface="Times New Roman" panose="02020603050405020304" pitchFamily="18" charset="0"/>
              </a:rPr>
              <a:t>Source: RAJAR  Q3 /Ipsos MORI/RSMB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EF69CE35-1150-4E04-8664-1546DC4C035A}"/>
              </a:ext>
            </a:extLst>
          </p:cNvPr>
          <p:cNvCxnSpPr/>
          <p:nvPr/>
        </p:nvCxnSpPr>
        <p:spPr>
          <a:xfrm>
            <a:off x="340043" y="1310640"/>
            <a:ext cx="59997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70A6B8B-7A73-43E4-B52A-EA428E2A7955}"/>
              </a:ext>
            </a:extLst>
          </p:cNvPr>
          <p:cNvSpPr/>
          <p:nvPr/>
        </p:nvSpPr>
        <p:spPr>
          <a:xfrm>
            <a:off x="263128" y="645148"/>
            <a:ext cx="898208" cy="461665"/>
          </a:xfrm>
          <a:prstGeom prst="rect">
            <a:avLst/>
          </a:prstGeom>
        </p:spPr>
        <p:txBody>
          <a:bodyPr wrap="square">
            <a:spAutoFit/>
          </a:bodyPr>
          <a:lstStyle/>
          <a:p>
            <a:r>
              <a:rPr lang="en-AU" sz="2400" b="1" cap="all" dirty="0">
                <a:latin typeface="HelveticaNeueLT Std"/>
                <a:ea typeface="Calibri" panose="020F0502020204030204" pitchFamily="34" charset="0"/>
                <a:cs typeface="Open Sans Extrabold"/>
              </a:rPr>
              <a:t>FAQ</a:t>
            </a:r>
            <a:endParaRPr lang="en-GB" sz="2400" dirty="0"/>
          </a:p>
        </p:txBody>
      </p:sp>
    </p:spTree>
    <p:extLst>
      <p:ext uri="{BB962C8B-B14F-4D97-AF65-F5344CB8AC3E}">
        <p14:creationId xmlns:p14="http://schemas.microsoft.com/office/powerpoint/2010/main" val="3626262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2556</Words>
  <Application>Microsoft Office PowerPoint</Application>
  <PresentationFormat>A4 Paper (210x297 mm)</PresentationFormat>
  <Paragraphs>478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HelveticaNeueLT Std</vt:lpstr>
      <vt:lpstr>Minion Pro</vt:lpstr>
      <vt:lpstr>Open 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Yexley</dc:creator>
  <cp:lastModifiedBy>Dina Kallis</cp:lastModifiedBy>
  <cp:revision>183</cp:revision>
  <cp:lastPrinted>2022-11-14T11:51:54Z</cp:lastPrinted>
  <dcterms:created xsi:type="dcterms:W3CDTF">2018-10-24T11:58:13Z</dcterms:created>
  <dcterms:modified xsi:type="dcterms:W3CDTF">2022-11-14T15:10:00Z</dcterms:modified>
</cp:coreProperties>
</file>